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0"/>
  </p:notesMasterIdLst>
  <p:handoutMasterIdLst>
    <p:handoutMasterId r:id="rId41"/>
  </p:handoutMasterIdLst>
  <p:sldIdLst>
    <p:sldId id="256" r:id="rId5"/>
    <p:sldId id="263" r:id="rId6"/>
    <p:sldId id="265" r:id="rId7"/>
    <p:sldId id="266" r:id="rId8"/>
    <p:sldId id="267" r:id="rId9"/>
    <p:sldId id="268" r:id="rId10"/>
    <p:sldId id="271"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300" r:id="rId37"/>
    <p:sldId id="298" r:id="rId38"/>
    <p:sldId id="299" r:id="rId3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4A78"/>
    <a:srgbClr val="006298"/>
    <a:srgbClr val="00B8E7"/>
    <a:srgbClr val="0098D4"/>
    <a:srgbClr val="FF6300"/>
    <a:srgbClr val="E9255F"/>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99" autoAdjust="0"/>
    <p:restoredTop sz="86370" autoAdjust="0"/>
  </p:normalViewPr>
  <p:slideViewPr>
    <p:cSldViewPr snapToGrid="0" snapToObjects="1">
      <p:cViewPr varScale="1">
        <p:scale>
          <a:sx n="63" d="100"/>
          <a:sy n="63" d="100"/>
        </p:scale>
        <p:origin x="174" y="6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5" Type="http://schemas.openxmlformats.org/officeDocument/2006/relationships/image" Target="../media/image19.wmf"/><Relationship Id="rId4" Type="http://schemas.openxmlformats.org/officeDocument/2006/relationships/image" Target="../media/image18.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4" Type="http://schemas.openxmlformats.org/officeDocument/2006/relationships/image" Target="../media/image2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1/20/2021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dirty="0"/>
              <a:t>Click to edit Master title style</a:t>
            </a:r>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a:t>Click to edit Master 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3996910" y="3112899"/>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3996910" y="4035474"/>
            <a:ext cx="6402684" cy="672105"/>
          </a:xfrm>
        </p:spPr>
        <p:txBody>
          <a:bodyPr/>
          <a:lstStyle>
            <a:lvl1pPr algn="l">
              <a:defRPr>
                <a:solidFill>
                  <a:schemeClr val="bg1"/>
                </a:solidFill>
              </a:defRPr>
            </a:lvl1pPr>
          </a:lstStyle>
          <a:p>
            <a:r>
              <a:rPr lang="en-US"/>
              <a:t>Click to edit Master title style</a:t>
            </a:r>
            <a:endParaRPr lang="en-US" dirty="0"/>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Font typeface="Arial" panose="020B0604020202020204" pitchFamily="34" charset="0"/>
              <a:buNone/>
              <a:defRPr sz="2400" b="0" i="0" baseline="0">
                <a:solidFill>
                  <a:srgbClr val="000000"/>
                </a:solidFill>
                <a:latin typeface="Arial" charset="0"/>
                <a:ea typeface="Arial" charset="0"/>
                <a:cs typeface="Arial" charset="0"/>
              </a:defRPr>
            </a:lvl1pPr>
            <a:lvl2pPr>
              <a:defRPr>
                <a:solidFill>
                  <a:srgbClr val="000000"/>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Sed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0228" y="1737343"/>
            <a:ext cx="10711543" cy="1462674"/>
          </a:xfrm>
        </p:spPr>
        <p:txBody>
          <a:bodyPr>
            <a:noAutofit/>
          </a:bodyPr>
          <a:lstStyle>
            <a:lvl1pPr marL="342900" indent="-342900" algn="l">
              <a:buFont typeface="Arial" panose="020B0604020202020204" pitchFamily="34" charset="0"/>
              <a:buChar char="•"/>
              <a:defRPr sz="2400" b="0" i="0" baseline="0">
                <a:solidFill>
                  <a:srgbClr val="000000"/>
                </a:solidFill>
                <a:latin typeface="Arial" charset="0"/>
                <a:ea typeface="Arial" charset="0"/>
                <a:cs typeface="Arial" charset="0"/>
              </a:defRPr>
            </a:lvl1pPr>
            <a:lvl2pPr marL="457200" indent="0">
              <a:buClr>
                <a:srgbClr val="000000"/>
              </a:buClr>
              <a:buFont typeface="Arial" panose="020B0604020202020204" pitchFamily="34" charset="0"/>
              <a:buNone/>
              <a:defRPr>
                <a:solidFill>
                  <a:srgbClr val="000000"/>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Sed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0228" y="1737343"/>
            <a:ext cx="10698480" cy="914400"/>
          </a:xfrm>
        </p:spPr>
        <p:txBody>
          <a:bodyPr>
            <a:noAutofit/>
          </a:bodyPr>
          <a:lstStyle>
            <a:lvl1pPr marL="342900" indent="-342900" algn="l">
              <a:buFont typeface="Arial" panose="020B0604020202020204" pitchFamily="34" charset="0"/>
              <a:buChar char="•"/>
              <a:defRPr sz="2400" b="0" i="0" baseline="0">
                <a:solidFill>
                  <a:srgbClr val="000000"/>
                </a:solidFill>
                <a:latin typeface="Arial" charset="0"/>
                <a:ea typeface="Arial" charset="0"/>
                <a:cs typeface="Arial" charset="0"/>
              </a:defRPr>
            </a:lvl1pPr>
            <a:lvl2pPr marL="457200" indent="0">
              <a:buClr>
                <a:srgbClr val="000000"/>
              </a:buClr>
              <a:buFont typeface="Arial" panose="020B0604020202020204" pitchFamily="34" charset="0"/>
              <a:buNone/>
              <a:defRPr>
                <a:solidFill>
                  <a:srgbClr val="000000"/>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Sed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278964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256117"/>
            <a:ext cx="10698480" cy="914400"/>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[Author Name], [Book Title], [#] Edition. © [Insert Year] Cengage. All Rights Reserved. May not be scanned, copied or duplicated, or posted to a publicly accessible website, in whole or in part.</a:t>
            </a:r>
          </a:p>
        </p:txBody>
      </p:sp>
      <p:sp>
        <p:nvSpPr>
          <p:cNvPr id="10" name="Text Placeholder 5">
            <a:extLst>
              <a:ext uri="{FF2B5EF4-FFF2-40B4-BE49-F238E27FC236}">
                <a16:creationId xmlns:a16="http://schemas.microsoft.com/office/drawing/2014/main" id="{10F2A681-0CBC-4A1B-941C-C80B1B22F937}"/>
              </a:ext>
            </a:extLst>
          </p:cNvPr>
          <p:cNvSpPr>
            <a:spLocks noGrp="1"/>
          </p:cNvSpPr>
          <p:nvPr>
            <p:ph type="body" sz="quarter" idx="19" hasCustomPrompt="1"/>
          </p:nvPr>
        </p:nvSpPr>
        <p:spPr>
          <a:xfrm>
            <a:off x="743573" y="4597898"/>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3" name="Text Placeholder 5">
            <a:extLst>
              <a:ext uri="{FF2B5EF4-FFF2-40B4-BE49-F238E27FC236}">
                <a16:creationId xmlns:a16="http://schemas.microsoft.com/office/drawing/2014/main" id="{E56AE55D-194A-42A8-BDA2-CA1944F50A01}"/>
              </a:ext>
            </a:extLst>
          </p:cNvPr>
          <p:cNvSpPr>
            <a:spLocks noGrp="1"/>
          </p:cNvSpPr>
          <p:nvPr>
            <p:ph type="body" sz="quarter" idx="20" hasCustomPrompt="1"/>
          </p:nvPr>
        </p:nvSpPr>
        <p:spPr>
          <a:xfrm>
            <a:off x="743572" y="5064375"/>
            <a:ext cx="10698480" cy="914400"/>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Tree>
    <p:extLst>
      <p:ext uri="{BB962C8B-B14F-4D97-AF65-F5344CB8AC3E}">
        <p14:creationId xmlns:p14="http://schemas.microsoft.com/office/powerpoint/2010/main" val="3763799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0" indent="0">
              <a:buClr>
                <a:srgbClr val="004A78"/>
              </a:buClr>
              <a:buFont typeface="Arial" charset="0"/>
              <a:buNone/>
              <a:defRPr sz="1800">
                <a:solidFill>
                  <a:srgbClr val="000000"/>
                </a:solidFill>
              </a:defRPr>
            </a:lvl1pPr>
            <a:lvl2pPr marL="457200" indent="0">
              <a:buClr>
                <a:srgbClr val="004A78"/>
              </a:buClr>
              <a:buFont typeface="Arial" charset="0"/>
              <a:buNone/>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vel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marL="0" indent="0">
              <a:buClr>
                <a:srgbClr val="004A78"/>
              </a:buClr>
              <a:buFont typeface="Arial" panose="020B0604020202020204" pitchFamily="34" charset="0"/>
              <a:buNone/>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Font typeface="Arial" panose="020B0604020202020204" pitchFamily="34" charset="0"/>
              <a:buNone/>
              <a:defRPr sz="2400" b="0" i="0" baseline="0">
                <a:solidFill>
                  <a:srgbClr val="000000"/>
                </a:solidFill>
                <a:latin typeface="Arial" charset="0"/>
                <a:ea typeface="Arial" charset="0"/>
                <a:cs typeface="Arial" charset="0"/>
              </a:defRPr>
            </a:lvl1pPr>
            <a:lvl2pPr marL="457200" indent="0">
              <a:buFont typeface="Arial" panose="020B0604020202020204" pitchFamily="34" charset="0"/>
              <a:buNone/>
              <a:defRPr>
                <a:solidFill>
                  <a:srgbClr val="000000"/>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Sed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Calibri"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20430808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1294905"/>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6" name="Picture Placeholder 5">
            <a:extLst>
              <a:ext uri="{FF2B5EF4-FFF2-40B4-BE49-F238E27FC236}">
                <a16:creationId xmlns:a16="http://schemas.microsoft.com/office/drawing/2014/main" id="{EFD8AA49-2F8B-4658-B089-B13D050B3E96}"/>
              </a:ext>
            </a:extLst>
          </p:cNvPr>
          <p:cNvSpPr>
            <a:spLocks noGrp="1"/>
          </p:cNvSpPr>
          <p:nvPr>
            <p:ph type="pic" sz="quarter" idx="10"/>
          </p:nvPr>
        </p:nvSpPr>
        <p:spPr>
          <a:xfrm>
            <a:off x="3576855" y="3040083"/>
            <a:ext cx="5038290" cy="2838737"/>
          </a:xfrm>
        </p:spPr>
        <p:txBody>
          <a:bodyPr/>
          <a:lstStyle/>
          <a:p>
            <a:r>
              <a:rPr lang="en-US"/>
              <a:t>Click icon to add picture</a:t>
            </a:r>
          </a:p>
        </p:txBody>
      </p:sp>
      <p:sp>
        <p:nvSpPr>
          <p:cNvPr id="4" name="Text Placeholder 3">
            <a:extLst>
              <a:ext uri="{FF2B5EF4-FFF2-40B4-BE49-F238E27FC236}">
                <a16:creationId xmlns:a16="http://schemas.microsoft.com/office/drawing/2014/main" id="{6B03E002-3223-408F-9458-DD90BA43CB9A}"/>
              </a:ext>
            </a:extLst>
          </p:cNvPr>
          <p:cNvSpPr>
            <a:spLocks noGrp="1"/>
          </p:cNvSpPr>
          <p:nvPr>
            <p:ph type="body" sz="quarter" idx="18"/>
          </p:nvPr>
        </p:nvSpPr>
        <p:spPr>
          <a:xfrm>
            <a:off x="742188" y="5497513"/>
            <a:ext cx="10707624" cy="582612"/>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39876880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1294905"/>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6" name="Picture Placeholder 5">
            <a:extLst>
              <a:ext uri="{FF2B5EF4-FFF2-40B4-BE49-F238E27FC236}">
                <a16:creationId xmlns:a16="http://schemas.microsoft.com/office/drawing/2014/main" id="{EFD8AA49-2F8B-4658-B089-B13D050B3E96}"/>
              </a:ext>
            </a:extLst>
          </p:cNvPr>
          <p:cNvSpPr>
            <a:spLocks noGrp="1"/>
          </p:cNvSpPr>
          <p:nvPr>
            <p:ph type="pic" sz="quarter" idx="10"/>
          </p:nvPr>
        </p:nvSpPr>
        <p:spPr>
          <a:xfrm>
            <a:off x="1225542" y="3040083"/>
            <a:ext cx="5038290" cy="2838737"/>
          </a:xfrm>
        </p:spPr>
        <p:txBody>
          <a:bodyPr/>
          <a:lstStyle/>
          <a:p>
            <a:r>
              <a:rPr lang="en-US" dirty="0"/>
              <a:t>Click icon to add picture</a:t>
            </a:r>
          </a:p>
        </p:txBody>
      </p:sp>
      <p:sp>
        <p:nvSpPr>
          <p:cNvPr id="7" name="Picture Placeholder 5">
            <a:extLst>
              <a:ext uri="{FF2B5EF4-FFF2-40B4-BE49-F238E27FC236}">
                <a16:creationId xmlns:a16="http://schemas.microsoft.com/office/drawing/2014/main" id="{B3BB9E8C-2F97-4B96-B142-70C51BAB0629}"/>
              </a:ext>
            </a:extLst>
          </p:cNvPr>
          <p:cNvSpPr>
            <a:spLocks noGrp="1"/>
          </p:cNvSpPr>
          <p:nvPr>
            <p:ph type="pic" sz="quarter" idx="19"/>
          </p:nvPr>
        </p:nvSpPr>
        <p:spPr>
          <a:xfrm>
            <a:off x="6096000" y="3007955"/>
            <a:ext cx="5038290" cy="2838737"/>
          </a:xfrm>
        </p:spPr>
        <p:txBody>
          <a:bodyPr/>
          <a:lstStyle/>
          <a:p>
            <a:r>
              <a:rPr lang="en-US" dirty="0"/>
              <a:t>Click icon to add picture</a:t>
            </a:r>
          </a:p>
        </p:txBody>
      </p:sp>
      <p:sp>
        <p:nvSpPr>
          <p:cNvPr id="4" name="Text Placeholder 3">
            <a:extLst>
              <a:ext uri="{FF2B5EF4-FFF2-40B4-BE49-F238E27FC236}">
                <a16:creationId xmlns:a16="http://schemas.microsoft.com/office/drawing/2014/main" id="{6B03E002-3223-408F-9458-DD90BA43CB9A}"/>
              </a:ext>
            </a:extLst>
          </p:cNvPr>
          <p:cNvSpPr>
            <a:spLocks noGrp="1"/>
          </p:cNvSpPr>
          <p:nvPr>
            <p:ph type="body" sz="quarter" idx="18"/>
          </p:nvPr>
        </p:nvSpPr>
        <p:spPr>
          <a:xfrm>
            <a:off x="742188" y="5497513"/>
            <a:ext cx="10707624" cy="582612"/>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7979593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1336469"/>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6" name="Table Placeholder 4">
            <a:extLst>
              <a:ext uri="{FF2B5EF4-FFF2-40B4-BE49-F238E27FC236}">
                <a16:creationId xmlns:a16="http://schemas.microsoft.com/office/drawing/2014/main" id="{69C82DF9-46AC-4441-8F77-29C8A1C67BD5}"/>
              </a:ext>
            </a:extLst>
          </p:cNvPr>
          <p:cNvSpPr>
            <a:spLocks noGrp="1"/>
          </p:cNvSpPr>
          <p:nvPr>
            <p:ph type="tbl" sz="quarter" idx="10"/>
          </p:nvPr>
        </p:nvSpPr>
        <p:spPr>
          <a:xfrm>
            <a:off x="1895522" y="3146961"/>
            <a:ext cx="8128000" cy="2386940"/>
          </a:xfrm>
        </p:spPr>
        <p:txBody>
          <a:bodyPr/>
          <a:lstStyle/>
          <a:p>
            <a:r>
              <a:rPr lang="en-US"/>
              <a:t>Click icon to add table</a:t>
            </a:r>
          </a:p>
        </p:txBody>
      </p:sp>
      <p:sp>
        <p:nvSpPr>
          <p:cNvPr id="4" name="Text Placeholder 3">
            <a:extLst>
              <a:ext uri="{FF2B5EF4-FFF2-40B4-BE49-F238E27FC236}">
                <a16:creationId xmlns:a16="http://schemas.microsoft.com/office/drawing/2014/main" id="{301DCC06-456E-4E0B-9C8E-E81C63939F10}"/>
              </a:ext>
            </a:extLst>
          </p:cNvPr>
          <p:cNvSpPr>
            <a:spLocks noGrp="1"/>
          </p:cNvSpPr>
          <p:nvPr>
            <p:ph type="body" sz="quarter" idx="18"/>
          </p:nvPr>
        </p:nvSpPr>
        <p:spPr>
          <a:xfrm>
            <a:off x="742188" y="5534025"/>
            <a:ext cx="10707624" cy="476250"/>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34916706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2078677"/>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6" name="Text Placeholder 11">
            <a:extLst>
              <a:ext uri="{FF2B5EF4-FFF2-40B4-BE49-F238E27FC236}">
                <a16:creationId xmlns:a16="http://schemas.microsoft.com/office/drawing/2014/main" id="{A002B98B-1E10-4812-8CA4-FD7EB1F4426F}"/>
              </a:ext>
            </a:extLst>
          </p:cNvPr>
          <p:cNvSpPr>
            <a:spLocks noGrp="1"/>
          </p:cNvSpPr>
          <p:nvPr>
            <p:ph type="body" sz="quarter" idx="18" hasCustomPrompt="1"/>
          </p:nvPr>
        </p:nvSpPr>
        <p:spPr>
          <a:xfrm>
            <a:off x="743576" y="3895106"/>
            <a:ext cx="10711543" cy="1912424"/>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20846491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1164277"/>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6" name="Text Placeholder 11">
            <a:extLst>
              <a:ext uri="{FF2B5EF4-FFF2-40B4-BE49-F238E27FC236}">
                <a16:creationId xmlns:a16="http://schemas.microsoft.com/office/drawing/2014/main" id="{A002B98B-1E10-4812-8CA4-FD7EB1F4426F}"/>
              </a:ext>
            </a:extLst>
          </p:cNvPr>
          <p:cNvSpPr>
            <a:spLocks noGrp="1"/>
          </p:cNvSpPr>
          <p:nvPr>
            <p:ph type="body" sz="quarter" idx="18" hasCustomPrompt="1"/>
          </p:nvPr>
        </p:nvSpPr>
        <p:spPr>
          <a:xfrm>
            <a:off x="743576" y="2921331"/>
            <a:ext cx="10711543" cy="878773"/>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7" name="Table Placeholder 4">
            <a:extLst>
              <a:ext uri="{FF2B5EF4-FFF2-40B4-BE49-F238E27FC236}">
                <a16:creationId xmlns:a16="http://schemas.microsoft.com/office/drawing/2014/main" id="{5396EA29-3B8C-4851-B687-20D850150E68}"/>
              </a:ext>
            </a:extLst>
          </p:cNvPr>
          <p:cNvSpPr>
            <a:spLocks noGrp="1"/>
          </p:cNvSpPr>
          <p:nvPr>
            <p:ph type="tbl" sz="quarter" idx="10"/>
          </p:nvPr>
        </p:nvSpPr>
        <p:spPr>
          <a:xfrm>
            <a:off x="1895522" y="4108861"/>
            <a:ext cx="8128000" cy="2161309"/>
          </a:xfrm>
        </p:spPr>
        <p:txBody>
          <a:bodyPr/>
          <a:lstStyle/>
          <a:p>
            <a:r>
              <a:rPr lang="en-US"/>
              <a:t>Click icon to add table</a:t>
            </a:r>
          </a:p>
        </p:txBody>
      </p:sp>
      <p:sp>
        <p:nvSpPr>
          <p:cNvPr id="4" name="Text Placeholder 3">
            <a:extLst>
              <a:ext uri="{FF2B5EF4-FFF2-40B4-BE49-F238E27FC236}">
                <a16:creationId xmlns:a16="http://schemas.microsoft.com/office/drawing/2014/main" id="{34247D7D-41D2-4234-9492-F620D2AE5468}"/>
              </a:ext>
            </a:extLst>
          </p:cNvPr>
          <p:cNvSpPr>
            <a:spLocks noGrp="1"/>
          </p:cNvSpPr>
          <p:nvPr>
            <p:ph type="body" sz="quarter" idx="19"/>
          </p:nvPr>
        </p:nvSpPr>
        <p:spPr>
          <a:xfrm>
            <a:off x="742188" y="5794375"/>
            <a:ext cx="10707624" cy="344488"/>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39905242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548640"/>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6" name="Text Placeholder 11">
            <a:extLst>
              <a:ext uri="{FF2B5EF4-FFF2-40B4-BE49-F238E27FC236}">
                <a16:creationId xmlns:a16="http://schemas.microsoft.com/office/drawing/2014/main" id="{A002B98B-1E10-4812-8CA4-FD7EB1F4426F}"/>
              </a:ext>
            </a:extLst>
          </p:cNvPr>
          <p:cNvSpPr>
            <a:spLocks noGrp="1"/>
          </p:cNvSpPr>
          <p:nvPr>
            <p:ph type="body" sz="quarter" idx="18" hasCustomPrompt="1"/>
          </p:nvPr>
        </p:nvSpPr>
        <p:spPr>
          <a:xfrm>
            <a:off x="743576" y="2481944"/>
            <a:ext cx="10711543" cy="548640"/>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7" name="Table Placeholder 4">
            <a:extLst>
              <a:ext uri="{FF2B5EF4-FFF2-40B4-BE49-F238E27FC236}">
                <a16:creationId xmlns:a16="http://schemas.microsoft.com/office/drawing/2014/main" id="{5396EA29-3B8C-4851-B687-20D850150E68}"/>
              </a:ext>
            </a:extLst>
          </p:cNvPr>
          <p:cNvSpPr>
            <a:spLocks noGrp="1"/>
          </p:cNvSpPr>
          <p:nvPr>
            <p:ph type="tbl" sz="quarter" idx="10"/>
          </p:nvPr>
        </p:nvSpPr>
        <p:spPr>
          <a:xfrm>
            <a:off x="1895522" y="4108861"/>
            <a:ext cx="3657600" cy="2161309"/>
          </a:xfrm>
        </p:spPr>
        <p:txBody>
          <a:bodyPr/>
          <a:lstStyle/>
          <a:p>
            <a:r>
              <a:rPr lang="en-US" dirty="0"/>
              <a:t>Click icon to add table</a:t>
            </a:r>
          </a:p>
        </p:txBody>
      </p:sp>
      <p:sp>
        <p:nvSpPr>
          <p:cNvPr id="4" name="Text Placeholder 3">
            <a:extLst>
              <a:ext uri="{FF2B5EF4-FFF2-40B4-BE49-F238E27FC236}">
                <a16:creationId xmlns:a16="http://schemas.microsoft.com/office/drawing/2014/main" id="{34247D7D-41D2-4234-9492-F620D2AE5468}"/>
              </a:ext>
            </a:extLst>
          </p:cNvPr>
          <p:cNvSpPr>
            <a:spLocks noGrp="1"/>
          </p:cNvSpPr>
          <p:nvPr>
            <p:ph type="body" sz="quarter" idx="19"/>
          </p:nvPr>
        </p:nvSpPr>
        <p:spPr>
          <a:xfrm>
            <a:off x="742188" y="5794375"/>
            <a:ext cx="10707624" cy="344488"/>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8" name="Text Placeholder 11">
            <a:extLst>
              <a:ext uri="{FF2B5EF4-FFF2-40B4-BE49-F238E27FC236}">
                <a16:creationId xmlns:a16="http://schemas.microsoft.com/office/drawing/2014/main" id="{3F6B11F4-55BD-4209-B883-941388539669}"/>
              </a:ext>
            </a:extLst>
          </p:cNvPr>
          <p:cNvSpPr>
            <a:spLocks noGrp="1"/>
          </p:cNvSpPr>
          <p:nvPr>
            <p:ph type="body" sz="quarter" idx="20" hasCustomPrompt="1"/>
          </p:nvPr>
        </p:nvSpPr>
        <p:spPr>
          <a:xfrm>
            <a:off x="743576" y="3230941"/>
            <a:ext cx="10711543" cy="548640"/>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9" name="Table Placeholder 4">
            <a:extLst>
              <a:ext uri="{FF2B5EF4-FFF2-40B4-BE49-F238E27FC236}">
                <a16:creationId xmlns:a16="http://schemas.microsoft.com/office/drawing/2014/main" id="{C06B5B73-2142-4EC4-AAC0-375DE7255BAC}"/>
              </a:ext>
            </a:extLst>
          </p:cNvPr>
          <p:cNvSpPr>
            <a:spLocks noGrp="1"/>
          </p:cNvSpPr>
          <p:nvPr>
            <p:ph type="tbl" sz="quarter" idx="21"/>
          </p:nvPr>
        </p:nvSpPr>
        <p:spPr>
          <a:xfrm>
            <a:off x="5824585" y="4108861"/>
            <a:ext cx="3657600" cy="2161309"/>
          </a:xfrm>
        </p:spPr>
        <p:txBody>
          <a:bodyPr/>
          <a:lstStyle/>
          <a:p>
            <a:r>
              <a:rPr lang="en-US" dirty="0"/>
              <a:t>Click icon to add table</a:t>
            </a:r>
          </a:p>
        </p:txBody>
      </p:sp>
    </p:spTree>
    <p:extLst>
      <p:ext uri="{BB962C8B-B14F-4D97-AF65-F5344CB8AC3E}">
        <p14:creationId xmlns:p14="http://schemas.microsoft.com/office/powerpoint/2010/main" val="3209695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548640"/>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6" name="Text Placeholder 11">
            <a:extLst>
              <a:ext uri="{FF2B5EF4-FFF2-40B4-BE49-F238E27FC236}">
                <a16:creationId xmlns:a16="http://schemas.microsoft.com/office/drawing/2014/main" id="{A002B98B-1E10-4812-8CA4-FD7EB1F4426F}"/>
              </a:ext>
            </a:extLst>
          </p:cNvPr>
          <p:cNvSpPr>
            <a:spLocks noGrp="1"/>
          </p:cNvSpPr>
          <p:nvPr>
            <p:ph type="body" sz="quarter" idx="18" hasCustomPrompt="1"/>
          </p:nvPr>
        </p:nvSpPr>
        <p:spPr>
          <a:xfrm>
            <a:off x="743576" y="2481944"/>
            <a:ext cx="10711543" cy="548640"/>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7" name="Table Placeholder 4">
            <a:extLst>
              <a:ext uri="{FF2B5EF4-FFF2-40B4-BE49-F238E27FC236}">
                <a16:creationId xmlns:a16="http://schemas.microsoft.com/office/drawing/2014/main" id="{5396EA29-3B8C-4851-B687-20D850150E68}"/>
              </a:ext>
            </a:extLst>
          </p:cNvPr>
          <p:cNvSpPr>
            <a:spLocks noGrp="1"/>
          </p:cNvSpPr>
          <p:nvPr>
            <p:ph type="tbl" sz="quarter" idx="10"/>
          </p:nvPr>
        </p:nvSpPr>
        <p:spPr>
          <a:xfrm>
            <a:off x="706802" y="3979938"/>
            <a:ext cx="1188720" cy="2161309"/>
          </a:xfrm>
        </p:spPr>
        <p:txBody>
          <a:bodyPr/>
          <a:lstStyle/>
          <a:p>
            <a:r>
              <a:rPr lang="en-US" dirty="0"/>
              <a:t>Click icon to add table</a:t>
            </a:r>
          </a:p>
        </p:txBody>
      </p:sp>
      <p:sp>
        <p:nvSpPr>
          <p:cNvPr id="4" name="Text Placeholder 3">
            <a:extLst>
              <a:ext uri="{FF2B5EF4-FFF2-40B4-BE49-F238E27FC236}">
                <a16:creationId xmlns:a16="http://schemas.microsoft.com/office/drawing/2014/main" id="{34247D7D-41D2-4234-9492-F620D2AE5468}"/>
              </a:ext>
            </a:extLst>
          </p:cNvPr>
          <p:cNvSpPr>
            <a:spLocks noGrp="1"/>
          </p:cNvSpPr>
          <p:nvPr>
            <p:ph type="body" sz="quarter" idx="19"/>
          </p:nvPr>
        </p:nvSpPr>
        <p:spPr>
          <a:xfrm>
            <a:off x="742188" y="5794375"/>
            <a:ext cx="10707624" cy="344488"/>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8" name="Text Placeholder 11">
            <a:extLst>
              <a:ext uri="{FF2B5EF4-FFF2-40B4-BE49-F238E27FC236}">
                <a16:creationId xmlns:a16="http://schemas.microsoft.com/office/drawing/2014/main" id="{3F6B11F4-55BD-4209-B883-941388539669}"/>
              </a:ext>
            </a:extLst>
          </p:cNvPr>
          <p:cNvSpPr>
            <a:spLocks noGrp="1"/>
          </p:cNvSpPr>
          <p:nvPr>
            <p:ph type="body" sz="quarter" idx="20" hasCustomPrompt="1"/>
          </p:nvPr>
        </p:nvSpPr>
        <p:spPr>
          <a:xfrm>
            <a:off x="743576" y="3230941"/>
            <a:ext cx="10711543" cy="548640"/>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9" name="Table Placeholder 4">
            <a:extLst>
              <a:ext uri="{FF2B5EF4-FFF2-40B4-BE49-F238E27FC236}">
                <a16:creationId xmlns:a16="http://schemas.microsoft.com/office/drawing/2014/main" id="{C06B5B73-2142-4EC4-AAC0-375DE7255BAC}"/>
              </a:ext>
            </a:extLst>
          </p:cNvPr>
          <p:cNvSpPr>
            <a:spLocks noGrp="1"/>
          </p:cNvSpPr>
          <p:nvPr>
            <p:ph type="tbl" sz="quarter" idx="21"/>
          </p:nvPr>
        </p:nvSpPr>
        <p:spPr>
          <a:xfrm>
            <a:off x="2235565" y="4029104"/>
            <a:ext cx="1188720" cy="2161309"/>
          </a:xfrm>
        </p:spPr>
        <p:txBody>
          <a:bodyPr/>
          <a:lstStyle/>
          <a:p>
            <a:r>
              <a:rPr lang="en-US" dirty="0"/>
              <a:t>Click icon to add table</a:t>
            </a:r>
          </a:p>
        </p:txBody>
      </p:sp>
      <p:sp>
        <p:nvSpPr>
          <p:cNvPr id="10" name="Table Placeholder 4">
            <a:extLst>
              <a:ext uri="{FF2B5EF4-FFF2-40B4-BE49-F238E27FC236}">
                <a16:creationId xmlns:a16="http://schemas.microsoft.com/office/drawing/2014/main" id="{754A63DC-E8B1-4D7C-B101-988724E3D2B0}"/>
              </a:ext>
            </a:extLst>
          </p:cNvPr>
          <p:cNvSpPr>
            <a:spLocks noGrp="1"/>
          </p:cNvSpPr>
          <p:nvPr>
            <p:ph type="tbl" sz="quarter" idx="22"/>
          </p:nvPr>
        </p:nvSpPr>
        <p:spPr>
          <a:xfrm>
            <a:off x="3728942" y="4029104"/>
            <a:ext cx="1188720" cy="2161309"/>
          </a:xfrm>
        </p:spPr>
        <p:txBody>
          <a:bodyPr/>
          <a:lstStyle/>
          <a:p>
            <a:r>
              <a:rPr lang="en-US" dirty="0"/>
              <a:t>Click icon to add table</a:t>
            </a:r>
          </a:p>
        </p:txBody>
      </p:sp>
      <p:sp>
        <p:nvSpPr>
          <p:cNvPr id="11" name="Table Placeholder 4">
            <a:extLst>
              <a:ext uri="{FF2B5EF4-FFF2-40B4-BE49-F238E27FC236}">
                <a16:creationId xmlns:a16="http://schemas.microsoft.com/office/drawing/2014/main" id="{AF4DD751-3B44-4847-90A4-0BEBF2A8AEA8}"/>
              </a:ext>
            </a:extLst>
          </p:cNvPr>
          <p:cNvSpPr>
            <a:spLocks noGrp="1"/>
          </p:cNvSpPr>
          <p:nvPr>
            <p:ph type="tbl" sz="quarter" idx="23"/>
          </p:nvPr>
        </p:nvSpPr>
        <p:spPr>
          <a:xfrm>
            <a:off x="5222319" y="4029104"/>
            <a:ext cx="1188720" cy="2161309"/>
          </a:xfrm>
        </p:spPr>
        <p:txBody>
          <a:bodyPr/>
          <a:lstStyle/>
          <a:p>
            <a:r>
              <a:rPr lang="en-US" dirty="0"/>
              <a:t>Click icon to add table</a:t>
            </a:r>
          </a:p>
        </p:txBody>
      </p:sp>
      <p:sp>
        <p:nvSpPr>
          <p:cNvPr id="13" name="Table Placeholder 4">
            <a:extLst>
              <a:ext uri="{FF2B5EF4-FFF2-40B4-BE49-F238E27FC236}">
                <a16:creationId xmlns:a16="http://schemas.microsoft.com/office/drawing/2014/main" id="{5CB217DE-6BBE-44FF-8F75-5011759B8A56}"/>
              </a:ext>
            </a:extLst>
          </p:cNvPr>
          <p:cNvSpPr>
            <a:spLocks noGrp="1"/>
          </p:cNvSpPr>
          <p:nvPr>
            <p:ph type="tbl" sz="quarter" idx="24"/>
          </p:nvPr>
        </p:nvSpPr>
        <p:spPr>
          <a:xfrm>
            <a:off x="6715696" y="4029104"/>
            <a:ext cx="1188720" cy="2161309"/>
          </a:xfrm>
        </p:spPr>
        <p:txBody>
          <a:bodyPr/>
          <a:lstStyle/>
          <a:p>
            <a:r>
              <a:rPr lang="en-US" dirty="0"/>
              <a:t>Click icon to add table</a:t>
            </a:r>
          </a:p>
        </p:txBody>
      </p:sp>
      <p:sp>
        <p:nvSpPr>
          <p:cNvPr id="14" name="Table Placeholder 4">
            <a:extLst>
              <a:ext uri="{FF2B5EF4-FFF2-40B4-BE49-F238E27FC236}">
                <a16:creationId xmlns:a16="http://schemas.microsoft.com/office/drawing/2014/main" id="{95D62E28-3B1C-4BCB-BF8E-D1366F7D37AF}"/>
              </a:ext>
            </a:extLst>
          </p:cNvPr>
          <p:cNvSpPr>
            <a:spLocks noGrp="1"/>
          </p:cNvSpPr>
          <p:nvPr>
            <p:ph type="tbl" sz="quarter" idx="25"/>
          </p:nvPr>
        </p:nvSpPr>
        <p:spPr>
          <a:xfrm>
            <a:off x="8209073" y="4029104"/>
            <a:ext cx="1188720" cy="2161309"/>
          </a:xfrm>
        </p:spPr>
        <p:txBody>
          <a:bodyPr/>
          <a:lstStyle/>
          <a:p>
            <a:r>
              <a:rPr lang="en-US" dirty="0"/>
              <a:t>Click icon to add table</a:t>
            </a:r>
          </a:p>
        </p:txBody>
      </p:sp>
      <p:sp>
        <p:nvSpPr>
          <p:cNvPr id="15" name="Table Placeholder 4">
            <a:extLst>
              <a:ext uri="{FF2B5EF4-FFF2-40B4-BE49-F238E27FC236}">
                <a16:creationId xmlns:a16="http://schemas.microsoft.com/office/drawing/2014/main" id="{5C1EFED5-FBD2-4F16-AE8B-59C1107D1D83}"/>
              </a:ext>
            </a:extLst>
          </p:cNvPr>
          <p:cNvSpPr>
            <a:spLocks noGrp="1"/>
          </p:cNvSpPr>
          <p:nvPr>
            <p:ph type="tbl" sz="quarter" idx="26"/>
          </p:nvPr>
        </p:nvSpPr>
        <p:spPr>
          <a:xfrm>
            <a:off x="9702450" y="4029104"/>
            <a:ext cx="1188720" cy="2161309"/>
          </a:xfrm>
        </p:spPr>
        <p:txBody>
          <a:bodyPr/>
          <a:lstStyle/>
          <a:p>
            <a:r>
              <a:rPr lang="en-US" dirty="0"/>
              <a:t>Click icon to add table</a:t>
            </a:r>
          </a:p>
        </p:txBody>
      </p:sp>
    </p:spTree>
    <p:extLst>
      <p:ext uri="{BB962C8B-B14F-4D97-AF65-F5344CB8AC3E}">
        <p14:creationId xmlns:p14="http://schemas.microsoft.com/office/powerpoint/2010/main" val="19156491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Autofit/>
          </a:bodyPr>
          <a:lstStyle>
            <a:lvl1pPr marL="457200" indent="-457200">
              <a:buClr>
                <a:srgbClr val="004A78"/>
              </a:buClr>
              <a:buFont typeface="+mj-lt"/>
              <a:buAutoNum type="arabicPeriod"/>
              <a:defRPr sz="2400">
                <a:solidFill>
                  <a:srgbClr val="000000"/>
                </a:solidFill>
              </a:defRPr>
            </a:lvl1pPr>
            <a:lvl2pPr marL="457200" marR="0" indent="0" algn="l" defTabSz="914400" rtl="0" eaLnBrk="1" fontAlgn="base" latinLnBrk="0" hangingPunct="1">
              <a:lnSpc>
                <a:spcPct val="90000"/>
              </a:lnSpc>
              <a:spcBef>
                <a:spcPts val="500"/>
              </a:spcBef>
              <a:spcAft>
                <a:spcPct val="0"/>
              </a:spcAft>
              <a:buClr>
                <a:srgbClr val="006298"/>
              </a:buClr>
              <a:buSzTx/>
              <a:buFont typeface="Arial" charset="0"/>
              <a:buNone/>
              <a:tabLst/>
              <a:defRPr sz="2000" baseline="0"/>
            </a:lvl2pPr>
            <a:lvl3pPr marL="1143000" indent="-228600">
              <a:buClr>
                <a:srgbClr val="000000"/>
              </a:buClr>
              <a:buFont typeface="Arial" charset="0"/>
              <a:buChar char="•"/>
              <a:defRPr sz="2000"/>
            </a:lvl3pPr>
            <a:lvl4pPr marL="1600200" indent="-228600">
              <a:buClr>
                <a:srgbClr val="000000"/>
              </a:buClr>
              <a:buSzPct val="50000"/>
              <a:buFont typeface="Calibri"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a:t>Sed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006298"/>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Calibri"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7" y="6356350"/>
            <a:ext cx="9144000"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Joseph F. Healey, Statistics: A Tool For Social Research, Eleventh Edition. © 2021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31" r:id="rId6"/>
    <p:sldLayoutId id="2147483715" r:id="rId7"/>
    <p:sldLayoutId id="2147483716" r:id="rId8"/>
    <p:sldLayoutId id="2147483719" r:id="rId9"/>
    <p:sldLayoutId id="2147483720" r:id="rId10"/>
    <p:sldLayoutId id="2147483723" r:id="rId11"/>
    <p:sldLayoutId id="2147483725" r:id="rId12"/>
    <p:sldLayoutId id="2147483729" r:id="rId13"/>
    <p:sldLayoutId id="2147483730" r:id="rId14"/>
    <p:sldLayoutId id="2147483727" r:id="rId15"/>
    <p:sldLayoutId id="2147483726" r:id="rId16"/>
    <p:sldLayoutId id="2147483728" r:id="rId17"/>
    <p:sldLayoutId id="2147483732" r:id="rId18"/>
    <p:sldLayoutId id="2147483733" r:id="rId19"/>
    <p:sldLayoutId id="2147483724" r:id="rId20"/>
    <p:sldLayoutId id="2147483713" r:id="rId21"/>
    <p:sldLayoutId id="2147483717" r:id="rId22"/>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4.xml"/><Relationship Id="rId1" Type="http://schemas.openxmlformats.org/officeDocument/2006/relationships/vmlDrawing" Target="../drawings/vmlDrawing1.vml"/><Relationship Id="rId4" Type="http://schemas.openxmlformats.org/officeDocument/2006/relationships/image" Target="../media/image6.w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3.xml"/><Relationship Id="rId1" Type="http://schemas.openxmlformats.org/officeDocument/2006/relationships/vmlDrawing" Target="../drawings/vmlDrawing2.vml"/><Relationship Id="rId4" Type="http://schemas.openxmlformats.org/officeDocument/2006/relationships/image" Target="../media/image7.w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3.xml"/><Relationship Id="rId1" Type="http://schemas.openxmlformats.org/officeDocument/2006/relationships/vmlDrawing" Target="../drawings/vmlDrawing3.vml"/><Relationship Id="rId4" Type="http://schemas.openxmlformats.org/officeDocument/2006/relationships/image" Target="../media/image8.w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3.xml"/><Relationship Id="rId1" Type="http://schemas.openxmlformats.org/officeDocument/2006/relationships/vmlDrawing" Target="../drawings/vmlDrawing4.vml"/><Relationship Id="rId4" Type="http://schemas.openxmlformats.org/officeDocument/2006/relationships/image" Target="../media/image9.w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3.xml"/><Relationship Id="rId1" Type="http://schemas.openxmlformats.org/officeDocument/2006/relationships/vmlDrawing" Target="../drawings/vmlDrawing5.vml"/><Relationship Id="rId4" Type="http://schemas.openxmlformats.org/officeDocument/2006/relationships/image" Target="../media/image10.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3.xml"/><Relationship Id="rId1" Type="http://schemas.openxmlformats.org/officeDocument/2006/relationships/vmlDrawing" Target="../drawings/vmlDrawing6.vml"/><Relationship Id="rId4" Type="http://schemas.openxmlformats.org/officeDocument/2006/relationships/image" Target="../media/image11.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3.xml"/><Relationship Id="rId1" Type="http://schemas.openxmlformats.org/officeDocument/2006/relationships/vmlDrawing" Target="../drawings/vmlDrawing7.vml"/><Relationship Id="rId4" Type="http://schemas.openxmlformats.org/officeDocument/2006/relationships/image" Target="../media/image12.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3.xml"/><Relationship Id="rId1" Type="http://schemas.openxmlformats.org/officeDocument/2006/relationships/vmlDrawing" Target="../drawings/vmlDrawing8.vml"/><Relationship Id="rId4" Type="http://schemas.openxmlformats.org/officeDocument/2006/relationships/image" Target="../media/image13.w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3.xml"/><Relationship Id="rId1" Type="http://schemas.openxmlformats.org/officeDocument/2006/relationships/vmlDrawing" Target="../drawings/vmlDrawing9.vml"/><Relationship Id="rId4" Type="http://schemas.openxmlformats.org/officeDocument/2006/relationships/image" Target="../media/image14.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8.xml"/><Relationship Id="rId1" Type="http://schemas.openxmlformats.org/officeDocument/2006/relationships/vmlDrawing" Target="../drawings/vmlDrawing10.vml"/><Relationship Id="rId4" Type="http://schemas.openxmlformats.org/officeDocument/2006/relationships/image" Target="../media/image15.wmf"/></Relationships>
</file>

<file path=ppt/slides/_rels/slide33.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oleObject" Target="../embeddings/oleObject11.bin"/><Relationship Id="rId7" Type="http://schemas.openxmlformats.org/officeDocument/2006/relationships/oleObject" Target="../embeddings/oleObject13.bin"/><Relationship Id="rId12" Type="http://schemas.openxmlformats.org/officeDocument/2006/relationships/image" Target="../media/image19.wmf"/><Relationship Id="rId2" Type="http://schemas.openxmlformats.org/officeDocument/2006/relationships/slideLayout" Target="../slideLayouts/slideLayout19.xml"/><Relationship Id="rId1" Type="http://schemas.openxmlformats.org/officeDocument/2006/relationships/vmlDrawing" Target="../drawings/vmlDrawing11.vml"/><Relationship Id="rId6" Type="http://schemas.openxmlformats.org/officeDocument/2006/relationships/image" Target="../media/image16.wmf"/><Relationship Id="rId11" Type="http://schemas.openxmlformats.org/officeDocument/2006/relationships/oleObject" Target="../embeddings/oleObject15.bin"/><Relationship Id="rId5" Type="http://schemas.openxmlformats.org/officeDocument/2006/relationships/oleObject" Target="../embeddings/oleObject12.bin"/><Relationship Id="rId10" Type="http://schemas.openxmlformats.org/officeDocument/2006/relationships/image" Target="../media/image18.wmf"/><Relationship Id="rId4" Type="http://schemas.openxmlformats.org/officeDocument/2006/relationships/image" Target="../media/image15.wmf"/><Relationship Id="rId9" Type="http://schemas.openxmlformats.org/officeDocument/2006/relationships/oleObject" Target="../embeddings/oleObject14.bin"/></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oleObject" Target="../embeddings/oleObject16.bin"/><Relationship Id="rId7" Type="http://schemas.openxmlformats.org/officeDocument/2006/relationships/image" Target="../media/image21.wmf"/><Relationship Id="rId2" Type="http://schemas.openxmlformats.org/officeDocument/2006/relationships/slideLayout" Target="../slideLayouts/slideLayout19.xml"/><Relationship Id="rId1" Type="http://schemas.openxmlformats.org/officeDocument/2006/relationships/vmlDrawing" Target="../drawings/vmlDrawing12.vml"/><Relationship Id="rId6" Type="http://schemas.openxmlformats.org/officeDocument/2006/relationships/oleObject" Target="../embeddings/oleObject18.bin"/><Relationship Id="rId11" Type="http://schemas.openxmlformats.org/officeDocument/2006/relationships/image" Target="../media/image23.wmf"/><Relationship Id="rId5" Type="http://schemas.openxmlformats.org/officeDocument/2006/relationships/oleObject" Target="../embeddings/oleObject17.bin"/><Relationship Id="rId10" Type="http://schemas.openxmlformats.org/officeDocument/2006/relationships/oleObject" Target="../embeddings/oleObject20.bin"/><Relationship Id="rId4" Type="http://schemas.openxmlformats.org/officeDocument/2006/relationships/image" Target="../media/image20.wmf"/><Relationship Id="rId9" Type="http://schemas.openxmlformats.org/officeDocument/2006/relationships/image" Target="../media/image22.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r>
              <a:rPr kumimoji="1" lang="en-US" altLang="en-US" sz="3600" dirty="0"/>
              <a:t>Statistics: A Tool For Social Research</a:t>
            </a:r>
            <a:endParaRPr lang="en-US" dirty="0"/>
          </a:p>
        </p:txBody>
      </p:sp>
      <p:sp>
        <p:nvSpPr>
          <p:cNvPr id="8" name="Text Placeholder 2"/>
          <p:cNvSpPr>
            <a:spLocks noGrp="1"/>
          </p:cNvSpPr>
          <p:nvPr>
            <p:ph type="body" sz="quarter" idx="10"/>
          </p:nvPr>
        </p:nvSpPr>
        <p:spPr>
          <a:xfrm>
            <a:off x="4021297" y="3414303"/>
            <a:ext cx="4149406" cy="1008842"/>
          </a:xfrm>
        </p:spPr>
        <p:txBody>
          <a:bodyPr anchor="ctr">
            <a:normAutofit/>
          </a:bodyPr>
          <a:lstStyle/>
          <a:p>
            <a:r>
              <a:rPr lang="en-US" sz="2400" dirty="0"/>
              <a:t>Eleventh Edition</a:t>
            </a:r>
          </a:p>
          <a:p>
            <a:r>
              <a:rPr lang="en-US" sz="2400" dirty="0"/>
              <a:t>Joseph F. Healey</a:t>
            </a:r>
          </a:p>
        </p:txBody>
      </p:sp>
      <p:sp>
        <p:nvSpPr>
          <p:cNvPr id="5" name="Footer Placeholder 3"/>
          <p:cNvSpPr>
            <a:spLocks noGrp="1"/>
          </p:cNvSpPr>
          <p:nvPr>
            <p:ph type="ftr" sz="quarter" idx="3"/>
          </p:nvPr>
        </p:nvSpPr>
        <p:spPr>
          <a:xfrm>
            <a:off x="2923889" y="6356350"/>
            <a:ext cx="9144000" cy="365125"/>
          </a:xfrm>
        </p:spPr>
        <p:txBody>
          <a:bodyPr/>
          <a:lstStyle/>
          <a:p>
            <a:r>
              <a:rPr lang="en-US" dirty="0"/>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947061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chor="ctr"/>
          <a:lstStyle/>
          <a:p>
            <a:r>
              <a:rPr lang="en-US" dirty="0"/>
              <a:t>Estimation Procedures</a:t>
            </a:r>
          </a:p>
        </p:txBody>
      </p:sp>
      <p:sp>
        <p:nvSpPr>
          <p:cNvPr id="6" name="Text Placeholder 2"/>
          <p:cNvSpPr>
            <a:spLocks noGrp="1"/>
          </p:cNvSpPr>
          <p:nvPr>
            <p:ph type="body" sz="quarter" idx="11"/>
          </p:nvPr>
        </p:nvSpPr>
        <p:spPr>
          <a:xfrm>
            <a:off x="1274574" y="2193424"/>
            <a:ext cx="9642852" cy="822960"/>
          </a:xfrm>
        </p:spPr>
        <p:txBody>
          <a:bodyPr/>
          <a:lstStyle/>
          <a:p>
            <a:r>
              <a:rPr lang="en-US" altLang="en-US" sz="5400" dirty="0"/>
              <a:t>Chapter 7</a:t>
            </a:r>
            <a:endParaRPr lang="en-US" dirty="0"/>
          </a:p>
        </p:txBody>
      </p:sp>
      <p:sp>
        <p:nvSpPr>
          <p:cNvPr id="7" name="Footer Placeholder 3"/>
          <p:cNvSpPr>
            <a:spLocks noGrp="1"/>
          </p:cNvSpPr>
          <p:nvPr>
            <p:ph type="ftr" sz="quarter" idx="3"/>
          </p:nvPr>
        </p:nvSpPr>
        <p:spPr>
          <a:xfrm>
            <a:off x="2923890" y="6356350"/>
            <a:ext cx="9144000" cy="365125"/>
          </a:xfrm>
        </p:spPr>
        <p:txBody>
          <a:bodyPr/>
          <a:lstStyle/>
          <a:p>
            <a:r>
              <a:rPr lang="en-US" dirty="0"/>
              <a:t>Joseph F. Healey, Statistics: A Tool For Social Research, Eleventh Edition. © 2021 </a:t>
            </a:r>
            <a:r>
              <a:rPr lang="en-US" dirty="0" err="1"/>
              <a:t>Cengage</a:t>
            </a:r>
            <a:r>
              <a:rPr lang="en-US" dirty="0"/>
              <a:t>. All Rights Reserved. May not be scanned, copied or duplicated, or posted to a publicly accessible website, in whole or in part.</a:t>
            </a:r>
          </a:p>
        </p:txBody>
      </p:sp>
    </p:spTree>
    <p:extLst>
      <p:ext uri="{BB962C8B-B14F-4D97-AF65-F5344CB8AC3E}">
        <p14:creationId xmlns:p14="http://schemas.microsoft.com/office/powerpoint/2010/main" val="3390844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450A8-AC47-4388-AE99-4DDF8713402F}"/>
              </a:ext>
            </a:extLst>
          </p:cNvPr>
          <p:cNvSpPr>
            <a:spLocks noGrp="1"/>
          </p:cNvSpPr>
          <p:nvPr>
            <p:ph type="title"/>
          </p:nvPr>
        </p:nvSpPr>
        <p:spPr/>
        <p:txBody>
          <a:bodyPr/>
          <a:lstStyle/>
          <a:p>
            <a:r>
              <a:rPr lang="en-US" altLang="en-US" sz="3600" dirty="0"/>
              <a:t>Learning Objectives</a:t>
            </a:r>
            <a:endParaRPr lang="en-IN" dirty="0"/>
          </a:p>
        </p:txBody>
      </p:sp>
      <p:sp>
        <p:nvSpPr>
          <p:cNvPr id="3" name="Text Placeholder 2">
            <a:extLst>
              <a:ext uri="{FF2B5EF4-FFF2-40B4-BE49-F238E27FC236}">
                <a16:creationId xmlns:a16="http://schemas.microsoft.com/office/drawing/2014/main" id="{FE4F45FD-75F8-412C-9372-FD6C3ACAD145}"/>
              </a:ext>
            </a:extLst>
          </p:cNvPr>
          <p:cNvSpPr>
            <a:spLocks noGrp="1"/>
          </p:cNvSpPr>
          <p:nvPr>
            <p:ph type="body" sz="quarter" idx="15"/>
          </p:nvPr>
        </p:nvSpPr>
        <p:spPr>
          <a:xfrm>
            <a:off x="743576" y="1289684"/>
            <a:ext cx="10711543" cy="4725354"/>
          </a:xfrm>
        </p:spPr>
        <p:txBody>
          <a:bodyPr/>
          <a:lstStyle/>
          <a:p>
            <a:pPr marL="512064" indent="-512064">
              <a:lnSpc>
                <a:spcPct val="100000"/>
              </a:lnSpc>
              <a:spcAft>
                <a:spcPts val="600"/>
              </a:spcAft>
              <a:buClr>
                <a:srgbClr val="004A78"/>
              </a:buClr>
              <a:buFont typeface="Arial" panose="020B0604020202020204" pitchFamily="34" charset="0"/>
              <a:buAutoNum type="arabicPeriod"/>
            </a:pPr>
            <a:r>
              <a:rPr lang="en-US" altLang="en-US" dirty="0"/>
              <a:t>Explain the logic of estimation and the role of the sample, sampling distribution, and the population.</a:t>
            </a:r>
          </a:p>
          <a:p>
            <a:pPr marL="512064" indent="-512064">
              <a:lnSpc>
                <a:spcPct val="100000"/>
              </a:lnSpc>
              <a:spcAft>
                <a:spcPts val="600"/>
              </a:spcAft>
              <a:buClr>
                <a:srgbClr val="004A78"/>
              </a:buClr>
              <a:buFont typeface="Arial" panose="020B0604020202020204" pitchFamily="34" charset="0"/>
              <a:buAutoNum type="arabicPeriod"/>
            </a:pPr>
            <a:r>
              <a:rPr lang="en-US" altLang="en-US" dirty="0"/>
              <a:t>Define and explain the concepts of bias and efficiency.</a:t>
            </a:r>
          </a:p>
          <a:p>
            <a:pPr marL="512064" indent="-512064">
              <a:lnSpc>
                <a:spcPct val="100000"/>
              </a:lnSpc>
              <a:spcAft>
                <a:spcPts val="600"/>
              </a:spcAft>
              <a:buClr>
                <a:srgbClr val="004A78"/>
              </a:buClr>
              <a:buFont typeface="Arial" panose="020B0604020202020204" pitchFamily="34" charset="0"/>
              <a:buAutoNum type="arabicPeriod"/>
            </a:pPr>
            <a:r>
              <a:rPr lang="en-US" altLang="en-US" dirty="0"/>
              <a:t>Construct and interpret confidence intervals for sample means and sample proportions.</a:t>
            </a:r>
          </a:p>
          <a:p>
            <a:pPr marL="512064" indent="-512064">
              <a:lnSpc>
                <a:spcPct val="100000"/>
              </a:lnSpc>
              <a:spcAft>
                <a:spcPts val="600"/>
              </a:spcAft>
              <a:buClr>
                <a:srgbClr val="004A78"/>
              </a:buClr>
              <a:buFont typeface="Arial" panose="020B0604020202020204" pitchFamily="34" charset="0"/>
              <a:buAutoNum type="arabicPeriod"/>
            </a:pPr>
            <a:r>
              <a:rPr lang="en-US" altLang="en-US" dirty="0"/>
              <a:t>Explain the relationships among confidence level, sample size, and the width of the confidence interval.</a:t>
            </a:r>
          </a:p>
          <a:p>
            <a:pPr marL="512064" indent="-512064">
              <a:lnSpc>
                <a:spcPct val="100000"/>
              </a:lnSpc>
              <a:spcAft>
                <a:spcPts val="600"/>
              </a:spcAft>
              <a:buClr>
                <a:srgbClr val="004A78"/>
              </a:buClr>
              <a:buFont typeface="Arial" panose="020B0604020202020204" pitchFamily="34" charset="0"/>
              <a:buAutoNum type="arabicPeriod"/>
            </a:pPr>
            <a:r>
              <a:rPr lang="en-US" altLang="en-US" dirty="0"/>
              <a:t>Use SPSS to get sample statistics to use in the construction of confidence intervals.</a:t>
            </a:r>
          </a:p>
        </p:txBody>
      </p:sp>
    </p:spTree>
    <p:extLst>
      <p:ext uri="{BB962C8B-B14F-4D97-AF65-F5344CB8AC3E}">
        <p14:creationId xmlns:p14="http://schemas.microsoft.com/office/powerpoint/2010/main" val="3584516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251E0-B69B-42BD-9349-77CD78EE9765}"/>
              </a:ext>
            </a:extLst>
          </p:cNvPr>
          <p:cNvSpPr>
            <a:spLocks noGrp="1"/>
          </p:cNvSpPr>
          <p:nvPr>
            <p:ph type="title"/>
          </p:nvPr>
        </p:nvSpPr>
        <p:spPr/>
        <p:txBody>
          <a:bodyPr/>
          <a:lstStyle/>
          <a:p>
            <a:r>
              <a:rPr lang="en-US" altLang="en-US" sz="3600" dirty="0"/>
              <a:t>Chapter Outline</a:t>
            </a:r>
            <a:endParaRPr lang="en-IN" dirty="0"/>
          </a:p>
        </p:txBody>
      </p:sp>
      <p:sp>
        <p:nvSpPr>
          <p:cNvPr id="3" name="Text Placeholder 2">
            <a:extLst>
              <a:ext uri="{FF2B5EF4-FFF2-40B4-BE49-F238E27FC236}">
                <a16:creationId xmlns:a16="http://schemas.microsoft.com/office/drawing/2014/main" id="{08425290-5B68-4C29-BEC1-1B151193A35B}"/>
              </a:ext>
            </a:extLst>
          </p:cNvPr>
          <p:cNvSpPr>
            <a:spLocks noGrp="1"/>
          </p:cNvSpPr>
          <p:nvPr>
            <p:ph type="body" sz="quarter" idx="15"/>
          </p:nvPr>
        </p:nvSpPr>
        <p:spPr>
          <a:xfrm>
            <a:off x="743576" y="1289683"/>
            <a:ext cx="10711543" cy="4739641"/>
          </a:xfrm>
        </p:spPr>
        <p:txBody>
          <a:bodyPr/>
          <a:lstStyle/>
          <a:p>
            <a:pPr marL="365760" indent="-365760">
              <a:lnSpc>
                <a:spcPct val="100000"/>
              </a:lnSpc>
              <a:spcAft>
                <a:spcPts val="600"/>
              </a:spcAft>
              <a:buClr>
                <a:srgbClr val="004A78"/>
              </a:buClr>
              <a:buFont typeface="Arial" panose="020B0604020202020204" pitchFamily="34" charset="0"/>
              <a:buChar char="•"/>
            </a:pPr>
            <a:r>
              <a:rPr kumimoji="1" lang="en-US" altLang="en-US" dirty="0"/>
              <a:t>Estimation Selection Criteria: Bias and Efficiency</a:t>
            </a:r>
          </a:p>
          <a:p>
            <a:pPr marL="365760" indent="-365760">
              <a:lnSpc>
                <a:spcPct val="100000"/>
              </a:lnSpc>
              <a:spcAft>
                <a:spcPts val="600"/>
              </a:spcAft>
              <a:buClr>
                <a:srgbClr val="004A78"/>
              </a:buClr>
              <a:buFont typeface="Arial" panose="020B0604020202020204" pitchFamily="34" charset="0"/>
              <a:buChar char="•"/>
            </a:pPr>
            <a:r>
              <a:rPr kumimoji="1" lang="en-US" altLang="en-US" dirty="0"/>
              <a:t>Interval Estimation Procedures</a:t>
            </a:r>
          </a:p>
          <a:p>
            <a:pPr marL="365760" indent="-365760">
              <a:lnSpc>
                <a:spcPct val="100000"/>
              </a:lnSpc>
              <a:spcAft>
                <a:spcPts val="600"/>
              </a:spcAft>
              <a:buClr>
                <a:srgbClr val="004A78"/>
              </a:buClr>
              <a:buFont typeface="Arial" panose="020B0604020202020204" pitchFamily="34" charset="0"/>
              <a:buChar char="•"/>
            </a:pPr>
            <a:r>
              <a:rPr kumimoji="1" lang="en-US" altLang="en-US" dirty="0"/>
              <a:t>Interval Estimation Procedures for Sample Means (Large Samples)</a:t>
            </a:r>
          </a:p>
          <a:p>
            <a:pPr marL="365760" indent="-365760">
              <a:lnSpc>
                <a:spcPct val="100000"/>
              </a:lnSpc>
              <a:spcAft>
                <a:spcPts val="600"/>
              </a:spcAft>
              <a:buClr>
                <a:srgbClr val="004A78"/>
              </a:buClr>
              <a:buFont typeface="Arial" panose="020B0604020202020204" pitchFamily="34" charset="0"/>
              <a:buChar char="•"/>
            </a:pPr>
            <a:r>
              <a:rPr kumimoji="1" lang="en-US" altLang="en-US" dirty="0"/>
              <a:t>Interval Estimation Procedures for Sample Proportions (Large Samples) </a:t>
            </a:r>
          </a:p>
          <a:p>
            <a:pPr marL="365760" indent="-365760">
              <a:lnSpc>
                <a:spcPct val="100000"/>
              </a:lnSpc>
              <a:spcAft>
                <a:spcPts val="600"/>
              </a:spcAft>
              <a:buClr>
                <a:srgbClr val="004A78"/>
              </a:buClr>
              <a:buFont typeface="Arial" panose="020B0604020202020204" pitchFamily="34" charset="0"/>
              <a:buChar char="•"/>
            </a:pPr>
            <a:r>
              <a:rPr kumimoji="1" lang="en-US" altLang="en-US" dirty="0"/>
              <a:t>Computing Confidence Intervals: A Summary</a:t>
            </a:r>
          </a:p>
          <a:p>
            <a:pPr marL="365760" indent="-365760">
              <a:lnSpc>
                <a:spcPct val="100000"/>
              </a:lnSpc>
              <a:spcAft>
                <a:spcPts val="600"/>
              </a:spcAft>
              <a:buClr>
                <a:srgbClr val="004A78"/>
              </a:buClr>
              <a:buFont typeface="Arial" panose="020B0604020202020204" pitchFamily="34" charset="0"/>
              <a:buChar char="•"/>
            </a:pPr>
            <a:r>
              <a:rPr kumimoji="1" lang="en-US" altLang="en-US" dirty="0"/>
              <a:t>Controlling the Width of Interval Estimates</a:t>
            </a:r>
          </a:p>
          <a:p>
            <a:pPr marL="365760" indent="-365760">
              <a:lnSpc>
                <a:spcPct val="100000"/>
              </a:lnSpc>
              <a:spcAft>
                <a:spcPts val="600"/>
              </a:spcAft>
              <a:buClr>
                <a:srgbClr val="004A78"/>
              </a:buClr>
              <a:buFont typeface="Arial" panose="020B0604020202020204" pitchFamily="34" charset="0"/>
              <a:buChar char="•"/>
            </a:pPr>
            <a:r>
              <a:rPr kumimoji="1" lang="en-US" altLang="en-US" dirty="0"/>
              <a:t>Interpreting Statistics: Predicting Election Outcomes and Judging the Performance of the President</a:t>
            </a:r>
          </a:p>
        </p:txBody>
      </p:sp>
    </p:spTree>
    <p:extLst>
      <p:ext uri="{BB962C8B-B14F-4D97-AF65-F5344CB8AC3E}">
        <p14:creationId xmlns:p14="http://schemas.microsoft.com/office/powerpoint/2010/main" val="962211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In This Presentation</a:t>
            </a:r>
            <a:endParaRPr lang="en-IN" dirty="0"/>
          </a:p>
        </p:txBody>
      </p:sp>
      <p:sp>
        <p:nvSpPr>
          <p:cNvPr id="3" name="Text Placeholder 2"/>
          <p:cNvSpPr>
            <a:spLocks noGrp="1"/>
          </p:cNvSpPr>
          <p:nvPr>
            <p:ph type="body" sz="quarter" idx="17"/>
          </p:nvPr>
        </p:nvSpPr>
        <p:spPr>
          <a:xfrm>
            <a:off x="743576" y="1638300"/>
            <a:ext cx="10711543" cy="4394200"/>
          </a:xfrm>
        </p:spPr>
        <p:txBody>
          <a:bodyPr/>
          <a:lstStyle/>
          <a:p>
            <a:pPr marL="365760" indent="-365760">
              <a:spcBef>
                <a:spcPts val="600"/>
              </a:spcBef>
              <a:spcAft>
                <a:spcPts val="1200"/>
              </a:spcAft>
            </a:pPr>
            <a:r>
              <a:rPr lang="en-US" altLang="en-US" dirty="0"/>
              <a:t>The logic of estimation and key terms</a:t>
            </a:r>
          </a:p>
          <a:p>
            <a:pPr marL="365760" indent="-365760">
              <a:spcBef>
                <a:spcPts val="600"/>
              </a:spcBef>
              <a:spcAft>
                <a:spcPts val="1200"/>
              </a:spcAft>
            </a:pPr>
            <a:r>
              <a:rPr lang="en-US" altLang="en-US" dirty="0"/>
              <a:t>How to construct and interpret interval estimates for:</a:t>
            </a:r>
          </a:p>
          <a:p>
            <a:pPr marL="822960" lvl="1" indent="-320040">
              <a:spcBef>
                <a:spcPts val="600"/>
              </a:spcBef>
              <a:spcAft>
                <a:spcPts val="1200"/>
              </a:spcAft>
            </a:pPr>
            <a:r>
              <a:rPr lang="en-US" altLang="en-US" dirty="0">
                <a:solidFill>
                  <a:srgbClr val="006298"/>
                </a:solidFill>
              </a:rPr>
              <a:t>Sample means	</a:t>
            </a:r>
          </a:p>
          <a:p>
            <a:pPr marL="822960" lvl="1" indent="-320040">
              <a:spcBef>
                <a:spcPts val="600"/>
              </a:spcBef>
              <a:spcAft>
                <a:spcPts val="1200"/>
              </a:spcAft>
            </a:pPr>
            <a:r>
              <a:rPr lang="en-US" altLang="en-US" dirty="0">
                <a:solidFill>
                  <a:srgbClr val="006298"/>
                </a:solidFill>
              </a:rPr>
              <a:t>Sample proportions</a:t>
            </a:r>
          </a:p>
          <a:p>
            <a:pPr marL="365760" indent="-365760">
              <a:spcBef>
                <a:spcPts val="600"/>
              </a:spcBef>
              <a:spcAft>
                <a:spcPts val="1200"/>
              </a:spcAft>
            </a:pPr>
            <a:r>
              <a:rPr lang="en-US" altLang="en-US" dirty="0"/>
              <a:t>Choosing which formula to use</a:t>
            </a:r>
          </a:p>
          <a:p>
            <a:pPr marL="365760" indent="-365760">
              <a:spcBef>
                <a:spcPts val="600"/>
              </a:spcBef>
              <a:spcAft>
                <a:spcPts val="1200"/>
              </a:spcAft>
            </a:pPr>
            <a:r>
              <a:rPr lang="en-US" altLang="en-US" dirty="0"/>
              <a:t>Controlling the width of confidence intervals</a:t>
            </a:r>
          </a:p>
        </p:txBody>
      </p:sp>
    </p:spTree>
    <p:extLst>
      <p:ext uri="{BB962C8B-B14F-4D97-AF65-F5344CB8AC3E}">
        <p14:creationId xmlns:p14="http://schemas.microsoft.com/office/powerpoint/2010/main" val="1109348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Basic Logic	</a:t>
            </a:r>
            <a:endParaRPr lang="en-IN" dirty="0"/>
          </a:p>
        </p:txBody>
      </p:sp>
      <p:sp>
        <p:nvSpPr>
          <p:cNvPr id="3" name="Text Placeholder 2"/>
          <p:cNvSpPr>
            <a:spLocks noGrp="1"/>
          </p:cNvSpPr>
          <p:nvPr>
            <p:ph type="body" sz="quarter" idx="17"/>
          </p:nvPr>
        </p:nvSpPr>
        <p:spPr/>
        <p:txBody>
          <a:bodyPr/>
          <a:lstStyle/>
          <a:p>
            <a:pPr marL="365760" indent="-365760">
              <a:spcBef>
                <a:spcPts val="600"/>
              </a:spcBef>
              <a:spcAft>
                <a:spcPts val="1200"/>
              </a:spcAft>
            </a:pPr>
            <a:r>
              <a:rPr lang="en-US" altLang="en-US" dirty="0"/>
              <a:t>In estimation procedures, </a:t>
            </a:r>
            <a:r>
              <a:rPr lang="en-US" altLang="en-US" i="1" dirty="0"/>
              <a:t>statistics</a:t>
            </a:r>
            <a:r>
              <a:rPr lang="en-US" altLang="en-US" dirty="0"/>
              <a:t> calculated from random samples are used to estimate the value of population </a:t>
            </a:r>
            <a:r>
              <a:rPr lang="en-US" altLang="en-US" i="1" dirty="0"/>
              <a:t>parameters</a:t>
            </a:r>
          </a:p>
          <a:p>
            <a:pPr marL="365760" indent="-365760">
              <a:spcBef>
                <a:spcPts val="600"/>
              </a:spcBef>
              <a:spcAft>
                <a:spcPts val="1200"/>
              </a:spcAft>
            </a:pPr>
            <a:r>
              <a:rPr lang="en-US" altLang="en-US" dirty="0"/>
              <a:t>Example:</a:t>
            </a:r>
          </a:p>
          <a:p>
            <a:pPr marL="822960" lvl="1" indent="-320040">
              <a:spcBef>
                <a:spcPts val="600"/>
              </a:spcBef>
              <a:spcAft>
                <a:spcPts val="1200"/>
              </a:spcAft>
            </a:pPr>
            <a:r>
              <a:rPr lang="en-US" altLang="en-US" dirty="0">
                <a:solidFill>
                  <a:srgbClr val="006298"/>
                </a:solidFill>
              </a:rPr>
              <a:t>If we know 42% of a random sample drawn from a city are Republicans, we can estimate the percentage of </a:t>
            </a:r>
            <a:r>
              <a:rPr lang="en-US" altLang="en-US" i="1" dirty="0">
                <a:solidFill>
                  <a:srgbClr val="006298"/>
                </a:solidFill>
              </a:rPr>
              <a:t>all</a:t>
            </a:r>
            <a:r>
              <a:rPr lang="en-US" altLang="en-US" dirty="0">
                <a:solidFill>
                  <a:srgbClr val="006298"/>
                </a:solidFill>
              </a:rPr>
              <a:t> city residents who are Republicans</a:t>
            </a:r>
          </a:p>
        </p:txBody>
      </p:sp>
    </p:spTree>
    <p:extLst>
      <p:ext uri="{BB962C8B-B14F-4D97-AF65-F5344CB8AC3E}">
        <p14:creationId xmlns:p14="http://schemas.microsoft.com/office/powerpoint/2010/main" val="2967868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Two Estimation Procedures (1 of 2)</a:t>
            </a:r>
            <a:endParaRPr lang="en-IN" dirty="0"/>
          </a:p>
        </p:txBody>
      </p:sp>
      <p:sp>
        <p:nvSpPr>
          <p:cNvPr id="3" name="Text Placeholder 2"/>
          <p:cNvSpPr>
            <a:spLocks noGrp="1"/>
          </p:cNvSpPr>
          <p:nvPr>
            <p:ph type="body" sz="quarter" idx="17"/>
          </p:nvPr>
        </p:nvSpPr>
        <p:spPr/>
        <p:txBody>
          <a:bodyPr/>
          <a:lstStyle/>
          <a:p>
            <a:pPr marL="365760" indent="-365760">
              <a:spcBef>
                <a:spcPts val="600"/>
              </a:spcBef>
              <a:spcAft>
                <a:spcPts val="1200"/>
              </a:spcAft>
            </a:pPr>
            <a:r>
              <a:rPr lang="en-US" altLang="en-US" dirty="0"/>
              <a:t>A point estimate is a sample statistic used to estimate a population value</a:t>
            </a:r>
          </a:p>
          <a:p>
            <a:pPr marL="822960" lvl="1" indent="-320040">
              <a:spcBef>
                <a:spcPts val="600"/>
              </a:spcBef>
              <a:spcAft>
                <a:spcPts val="1200"/>
              </a:spcAft>
            </a:pPr>
            <a:r>
              <a:rPr lang="en-US" altLang="en-US" dirty="0">
                <a:solidFill>
                  <a:srgbClr val="000000"/>
                </a:solidFill>
              </a:rPr>
              <a:t>A newspaper story reports that 74% of a sample of randomly selected Americans support capital punishment</a:t>
            </a:r>
          </a:p>
        </p:txBody>
      </p:sp>
    </p:spTree>
    <p:extLst>
      <p:ext uri="{BB962C8B-B14F-4D97-AF65-F5344CB8AC3E}">
        <p14:creationId xmlns:p14="http://schemas.microsoft.com/office/powerpoint/2010/main" val="1158478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Two Estimation Procedures (2 of 2)</a:t>
            </a:r>
            <a:endParaRPr lang="en-IN" dirty="0"/>
          </a:p>
        </p:txBody>
      </p:sp>
      <p:sp>
        <p:nvSpPr>
          <p:cNvPr id="3" name="Text Placeholder 2"/>
          <p:cNvSpPr>
            <a:spLocks noGrp="1"/>
          </p:cNvSpPr>
          <p:nvPr>
            <p:ph type="body" sz="quarter" idx="17"/>
          </p:nvPr>
        </p:nvSpPr>
        <p:spPr/>
        <p:txBody>
          <a:bodyPr/>
          <a:lstStyle/>
          <a:p>
            <a:pPr marL="365760" indent="-365760">
              <a:spcAft>
                <a:spcPts val="1200"/>
              </a:spcAft>
            </a:pPr>
            <a:r>
              <a:rPr lang="en-US" altLang="en-US" dirty="0"/>
              <a:t>An interval estimate: Confidence intervals consist of a range of values</a:t>
            </a:r>
          </a:p>
          <a:p>
            <a:pPr marL="822960" indent="-320040">
              <a:spcAft>
                <a:spcPts val="1200"/>
              </a:spcAft>
            </a:pPr>
            <a:r>
              <a:rPr lang="en-US" altLang="en-US" sz="2000" dirty="0"/>
              <a:t>“Between 71% and 77% of Americans approve of capital punishment”</a:t>
            </a:r>
          </a:p>
          <a:p>
            <a:pPr marL="822960" indent="-320040">
              <a:spcAft>
                <a:spcPts val="1200"/>
              </a:spcAft>
            </a:pPr>
            <a:r>
              <a:rPr lang="en-US" altLang="en-US" sz="2000" dirty="0"/>
              <a:t>Most point estimates in media are actually interval estimates </a:t>
            </a:r>
          </a:p>
          <a:p>
            <a:pPr marL="822960" indent="-320040">
              <a:spcAft>
                <a:spcPts val="1200"/>
              </a:spcAft>
            </a:pPr>
            <a:r>
              <a:rPr lang="en-US" altLang="en-US" sz="2000" dirty="0"/>
              <a:t>“Margin of error” = intervals</a:t>
            </a:r>
          </a:p>
        </p:txBody>
      </p:sp>
    </p:spTree>
    <p:extLst>
      <p:ext uri="{BB962C8B-B14F-4D97-AF65-F5344CB8AC3E}">
        <p14:creationId xmlns:p14="http://schemas.microsoft.com/office/powerpoint/2010/main" val="2836519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Bias and Efficiency</a:t>
            </a:r>
            <a:endParaRPr lang="en-IN" dirty="0"/>
          </a:p>
        </p:txBody>
      </p:sp>
      <p:sp>
        <p:nvSpPr>
          <p:cNvPr id="3" name="Text Placeholder 2"/>
          <p:cNvSpPr>
            <a:spLocks noGrp="1"/>
          </p:cNvSpPr>
          <p:nvPr>
            <p:ph type="body" sz="quarter" idx="17"/>
          </p:nvPr>
        </p:nvSpPr>
        <p:spPr/>
        <p:txBody>
          <a:bodyPr/>
          <a:lstStyle/>
          <a:p>
            <a:pPr>
              <a:spcAft>
                <a:spcPts val="1200"/>
              </a:spcAft>
            </a:pPr>
            <a:r>
              <a:rPr lang="en-US" altLang="en-US" dirty="0"/>
              <a:t>Criteria for choosing estimators:</a:t>
            </a:r>
          </a:p>
          <a:p>
            <a:pPr marL="822960" indent="-512064">
              <a:spcAft>
                <a:spcPts val="1200"/>
              </a:spcAft>
              <a:buFont typeface="+mj-lt"/>
              <a:buAutoNum type="arabicPeriod"/>
            </a:pPr>
            <a:r>
              <a:rPr lang="en-US" altLang="en-US" dirty="0">
                <a:solidFill>
                  <a:srgbClr val="000000"/>
                </a:solidFill>
              </a:rPr>
              <a:t>Bias: An estimator is unbiased if the mean of its sampling distribution is equal to the population value of interest</a:t>
            </a:r>
          </a:p>
          <a:p>
            <a:pPr marL="914400" indent="-320040">
              <a:spcAft>
                <a:spcPts val="1200"/>
              </a:spcAft>
            </a:pPr>
            <a:r>
              <a:rPr lang="en-US" altLang="en-US" sz="2000" dirty="0">
                <a:solidFill>
                  <a:srgbClr val="000000"/>
                </a:solidFill>
              </a:rPr>
              <a:t>Sample means and proportions are unbiased estimators</a:t>
            </a:r>
          </a:p>
          <a:p>
            <a:pPr marL="822960" indent="-512064">
              <a:spcAft>
                <a:spcPts val="1200"/>
              </a:spcAft>
              <a:buFont typeface="+mj-lt"/>
              <a:buAutoNum type="arabicPeriod" startAt="2"/>
            </a:pPr>
            <a:r>
              <a:rPr lang="en-US" altLang="en-US" dirty="0">
                <a:solidFill>
                  <a:srgbClr val="000000"/>
                </a:solidFill>
              </a:rPr>
              <a:t>Efficiency: The extent to which the sampling distribution is clustered around its mean</a:t>
            </a:r>
          </a:p>
          <a:p>
            <a:pPr marL="914400" indent="-320040">
              <a:spcAft>
                <a:spcPts val="1200"/>
              </a:spcAft>
            </a:pPr>
            <a:r>
              <a:rPr lang="en-US" altLang="en-US" sz="2000" dirty="0">
                <a:solidFill>
                  <a:srgbClr val="000000"/>
                </a:solidFill>
              </a:rPr>
              <a:t>Larger samples have greater clustering around mean and are thus more efficient</a:t>
            </a:r>
          </a:p>
        </p:txBody>
      </p:sp>
    </p:spTree>
    <p:extLst>
      <p:ext uri="{BB962C8B-B14F-4D97-AF65-F5344CB8AC3E}">
        <p14:creationId xmlns:p14="http://schemas.microsoft.com/office/powerpoint/2010/main" val="4254611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Interval Estimation Procedures (1 of 20)</a:t>
            </a:r>
            <a:endParaRPr lang="en-IN" dirty="0"/>
          </a:p>
        </p:txBody>
      </p:sp>
      <p:sp>
        <p:nvSpPr>
          <p:cNvPr id="3" name="Text Placeholder 2"/>
          <p:cNvSpPr>
            <a:spLocks noGrp="1"/>
          </p:cNvSpPr>
          <p:nvPr>
            <p:ph type="body" sz="quarter" idx="17"/>
          </p:nvPr>
        </p:nvSpPr>
        <p:spPr/>
        <p:txBody>
          <a:bodyPr/>
          <a:lstStyle/>
          <a:p>
            <a:pPr marL="514350" indent="-514350">
              <a:spcAft>
                <a:spcPts val="1200"/>
              </a:spcAft>
              <a:buFont typeface="+mj-lt"/>
              <a:buAutoNum type="arabicPeriod"/>
              <a:defRPr/>
            </a:pPr>
            <a:r>
              <a:rPr lang="en-US" dirty="0"/>
              <a:t>Set the </a:t>
            </a:r>
            <a:r>
              <a:rPr lang="en-US" b="1" dirty="0"/>
              <a:t>alpha</a:t>
            </a:r>
            <a:r>
              <a:rPr lang="en-US" dirty="0"/>
              <a:t> (</a:t>
            </a:r>
            <a:r>
              <a:rPr lang="el-GR" i="1" dirty="0"/>
              <a:t>α</a:t>
            </a:r>
            <a:r>
              <a:rPr lang="en-US" dirty="0"/>
              <a:t>), probability that the interval will be wrong</a:t>
            </a:r>
          </a:p>
          <a:p>
            <a:pPr marL="514350" indent="-514350">
              <a:spcAft>
                <a:spcPts val="1200"/>
              </a:spcAft>
              <a:buFont typeface="+mj-lt"/>
              <a:buAutoNum type="arabicPeriod"/>
              <a:defRPr/>
            </a:pPr>
            <a:r>
              <a:rPr lang="en-US" dirty="0"/>
              <a:t>Find the Z score associated with alpha using Appendix A</a:t>
            </a:r>
          </a:p>
          <a:p>
            <a:pPr marL="514350" indent="-514350">
              <a:spcAft>
                <a:spcPts val="1200"/>
              </a:spcAft>
              <a:buFont typeface="+mj-lt"/>
              <a:buAutoNum type="arabicPeriod"/>
              <a:defRPr/>
            </a:pPr>
            <a:r>
              <a:rPr lang="en-US" dirty="0"/>
              <a:t>Substitute values into appropriate equation</a:t>
            </a:r>
          </a:p>
          <a:p>
            <a:pPr marL="514350" indent="-514350">
              <a:spcAft>
                <a:spcPts val="1200"/>
              </a:spcAft>
              <a:buFont typeface="+mj-lt"/>
              <a:buAutoNum type="arabicPeriod"/>
              <a:defRPr/>
            </a:pPr>
            <a:r>
              <a:rPr lang="en-US" dirty="0"/>
              <a:t>Interpret the interval</a:t>
            </a:r>
          </a:p>
          <a:p>
            <a:pPr marL="0" indent="0">
              <a:spcAft>
                <a:spcPts val="1200"/>
              </a:spcAft>
              <a:buNone/>
              <a:defRPr/>
            </a:pPr>
            <a:r>
              <a:rPr lang="en-US" dirty="0"/>
              <a:t>Additional consideration: If the Z score you are seeking is between two other scores, choose the </a:t>
            </a:r>
            <a:r>
              <a:rPr lang="en-US" i="1" dirty="0"/>
              <a:t>larger</a:t>
            </a:r>
            <a:r>
              <a:rPr lang="en-US" dirty="0"/>
              <a:t> of the two Z scores</a:t>
            </a:r>
          </a:p>
        </p:txBody>
      </p:sp>
    </p:spTree>
    <p:extLst>
      <p:ext uri="{BB962C8B-B14F-4D97-AF65-F5344CB8AC3E}">
        <p14:creationId xmlns:p14="http://schemas.microsoft.com/office/powerpoint/2010/main" val="3996268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Interval Estimation Procedures </a:t>
            </a:r>
            <a:r>
              <a:rPr lang="en-US" altLang="en-US" sz="3200" dirty="0"/>
              <a:t>(2 of 20)</a:t>
            </a:r>
            <a:endParaRPr lang="en-IN" dirty="0"/>
          </a:p>
        </p:txBody>
      </p:sp>
      <p:sp>
        <p:nvSpPr>
          <p:cNvPr id="3" name="Text Placeholder 2"/>
          <p:cNvSpPr>
            <a:spLocks noGrp="1"/>
          </p:cNvSpPr>
          <p:nvPr>
            <p:ph type="body" sz="quarter" idx="17"/>
          </p:nvPr>
        </p:nvSpPr>
        <p:spPr/>
        <p:txBody>
          <a:bodyPr/>
          <a:lstStyle/>
          <a:p>
            <a:pPr>
              <a:spcAft>
                <a:spcPts val="1200"/>
              </a:spcAft>
              <a:buNone/>
            </a:pPr>
            <a:r>
              <a:rPr lang="en-US" altLang="en-US" b="1" dirty="0"/>
              <a:t>Finding Z</a:t>
            </a:r>
          </a:p>
          <a:p>
            <a:pPr marL="365760" indent="-365760">
              <a:spcAft>
                <a:spcPts val="1200"/>
              </a:spcAft>
            </a:pPr>
            <a:r>
              <a:rPr lang="en-US" altLang="en-US" dirty="0"/>
              <a:t>Setting alpha equal to 0.05 produces a 95% confidence level and means the researcher is willing to be wrong 5% of the time</a:t>
            </a:r>
          </a:p>
          <a:p>
            <a:pPr marL="365760" indent="-365760">
              <a:spcAft>
                <a:spcPts val="1200"/>
              </a:spcAft>
            </a:pPr>
            <a:r>
              <a:rPr lang="en-US" altLang="en-US" dirty="0"/>
              <a:t>If alpha is equal to 0.05, we would place half (0.025) of this probability in the lower tail and half in the upper tail of the distribution</a:t>
            </a:r>
          </a:p>
          <a:p>
            <a:pPr marL="365760" indent="-365760">
              <a:spcAft>
                <a:spcPts val="1200"/>
              </a:spcAft>
            </a:pPr>
            <a:r>
              <a:rPr lang="en-US" altLang="en-US" dirty="0"/>
              <a:t>Looking up this area in column c of Appendix A, we find a Z of 1.96</a:t>
            </a:r>
          </a:p>
        </p:txBody>
      </p:sp>
    </p:spTree>
    <p:extLst>
      <p:ext uri="{BB962C8B-B14F-4D97-AF65-F5344CB8AC3E}">
        <p14:creationId xmlns:p14="http://schemas.microsoft.com/office/powerpoint/2010/main" val="2726487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Interval Estimation Procedures </a:t>
            </a:r>
            <a:r>
              <a:rPr lang="en-US" altLang="en-US" sz="3200" dirty="0"/>
              <a:t>(3 of 20)</a:t>
            </a:r>
            <a:endParaRPr lang="en-IN" dirty="0"/>
          </a:p>
        </p:txBody>
      </p:sp>
      <p:sp>
        <p:nvSpPr>
          <p:cNvPr id="5" name="Text Placeholder 2"/>
          <p:cNvSpPr>
            <a:spLocks noGrp="1"/>
          </p:cNvSpPr>
          <p:nvPr>
            <p:ph type="body" sz="quarter" idx="17"/>
          </p:nvPr>
        </p:nvSpPr>
        <p:spPr>
          <a:xfrm>
            <a:off x="743576" y="1638301"/>
            <a:ext cx="10711543" cy="419100"/>
          </a:xfrm>
        </p:spPr>
        <p:txBody>
          <a:bodyPr/>
          <a:lstStyle/>
          <a:p>
            <a:pPr marL="0" indent="0">
              <a:buNone/>
            </a:pPr>
            <a:r>
              <a:rPr lang="en-US" altLang="en-US" b="1" dirty="0"/>
              <a:t>Finding Z</a:t>
            </a:r>
          </a:p>
        </p:txBody>
      </p:sp>
      <p:pic>
        <p:nvPicPr>
          <p:cNvPr id="7" name="Picture 3" descr="A  bell shaped curve displays the sampling distribution with alpha equal to 0.05. The 0.0250 of the total area of the curve after 0.4750 on either side from the center is shaded. The distance between both shaded areas on the either sides is 0.9500."/>
          <p:cNvPicPr>
            <a:picLocks noGrp="1" noChangeAspect="1" noChangeArrowheads="1"/>
          </p:cNvPicPr>
          <p:nvPr>
            <p:ph type="pic" sz="quarter" idx="10"/>
          </p:nvPr>
        </p:nvPicPr>
        <p:blipFill>
          <a:blip r:embed="rId2"/>
          <a:stretch>
            <a:fillRect/>
          </a:stretch>
        </p:blipFill>
        <p:spPr bwMode="auto">
          <a:xfrm>
            <a:off x="1836154" y="2270128"/>
            <a:ext cx="8684792" cy="3873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1001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600" kern="0" dirty="0"/>
              <a:t>Interval Estimation Procedures </a:t>
            </a:r>
            <a:r>
              <a:rPr lang="en-US" altLang="en-US" sz="3600" dirty="0"/>
              <a:t>(4 of 20)</a:t>
            </a:r>
            <a:br>
              <a:rPr lang="en-US" sz="3600" kern="0" dirty="0"/>
            </a:br>
            <a:endParaRPr lang="en-IN" dirty="0"/>
          </a:p>
        </p:txBody>
      </p:sp>
      <p:pic>
        <p:nvPicPr>
          <p:cNvPr id="12" name="Picture 2" descr="A bell shaped curve displays the z score corresponding to an alpha of 0.05. The area on the left of negative 1.96 and right of 1.96 under the curve are shaded. The area between negative 1.96 and 1.96 is 95 percent of all possible sample outcomes."/>
          <p:cNvPicPr>
            <a:picLocks noGrp="1" noChangeAspect="1" noChangeArrowheads="1"/>
          </p:cNvPicPr>
          <p:nvPr>
            <p:ph type="pic" sz="quarter" idx="10"/>
          </p:nvPr>
        </p:nvPicPr>
        <p:blipFill>
          <a:blip r:embed="rId2"/>
          <a:stretch>
            <a:fillRect/>
          </a:stretch>
        </p:blipFill>
        <p:spPr bwMode="auto">
          <a:xfrm>
            <a:off x="1585023" y="1779481"/>
            <a:ext cx="9307704" cy="400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9361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sz="3600" dirty="0"/>
              <a:t>Interval Estimation Procedures </a:t>
            </a:r>
            <a:r>
              <a:rPr lang="en-US" altLang="en-US" sz="3200" dirty="0"/>
              <a:t>(5 of 20)</a:t>
            </a:r>
            <a:endParaRPr lang="en-IN" dirty="0"/>
          </a:p>
        </p:txBody>
      </p:sp>
      <p:sp>
        <p:nvSpPr>
          <p:cNvPr id="8" name="Text Placeholder 2"/>
          <p:cNvSpPr>
            <a:spLocks noGrp="1"/>
          </p:cNvSpPr>
          <p:nvPr>
            <p:ph type="body" sz="quarter" idx="17"/>
          </p:nvPr>
        </p:nvSpPr>
        <p:spPr>
          <a:xfrm>
            <a:off x="743576" y="1638301"/>
            <a:ext cx="10711543" cy="431800"/>
          </a:xfrm>
        </p:spPr>
        <p:txBody>
          <a:bodyPr/>
          <a:lstStyle/>
          <a:p>
            <a:pPr marL="0" indent="0">
              <a:buNone/>
            </a:pPr>
            <a:r>
              <a:rPr lang="en-US" altLang="en-US" b="1" dirty="0"/>
              <a:t>Finding Z for Common Confidence Levels</a:t>
            </a:r>
          </a:p>
        </p:txBody>
      </p:sp>
      <p:sp>
        <p:nvSpPr>
          <p:cNvPr id="12" name="Text Placeholder 3"/>
          <p:cNvSpPr>
            <a:spLocks noGrp="1"/>
          </p:cNvSpPr>
          <p:nvPr>
            <p:ph type="body" sz="quarter" idx="18"/>
          </p:nvPr>
        </p:nvSpPr>
        <p:spPr>
          <a:xfrm>
            <a:off x="743576" y="2286331"/>
            <a:ext cx="10711543" cy="431469"/>
          </a:xfrm>
        </p:spPr>
        <p:txBody>
          <a:bodyPr/>
          <a:lstStyle/>
          <a:p>
            <a:pPr marL="0" indent="0">
              <a:buNone/>
            </a:pPr>
            <a:r>
              <a:rPr lang="en-IN" b="1" i="1" dirty="0"/>
              <a:t>Z </a:t>
            </a:r>
            <a:r>
              <a:rPr lang="en-IN" b="1" dirty="0"/>
              <a:t>Scores for Various Levels of Alpha (</a:t>
            </a:r>
            <a:r>
              <a:rPr lang="el-GR" i="1" dirty="0"/>
              <a:t>α</a:t>
            </a:r>
            <a:r>
              <a:rPr lang="en-IN" b="1" dirty="0"/>
              <a:t>)</a:t>
            </a:r>
            <a:endParaRPr lang="en-IN" dirty="0"/>
          </a:p>
        </p:txBody>
      </p:sp>
      <p:graphicFrame>
        <p:nvGraphicFramePr>
          <p:cNvPr id="15" name="Table Placeholder 4" descr="A table represents the Z scores for various levels of alpha. The column headers read, confidence level, alpha, alpha over 2, and Z score. The table infers the following data: 90 percent, 0.10, 0.05, and plus or minus 1.65; 95 percent, 0.05, 0.025, and plus or minus 1.96; 99 percent, 0.01, 0.005, and plus or minus 2.58; 99.9 percent, 0.001, 0.0005, and plus or minus 3.32; and 99.99 percent, 0.0001, 0.00005, and plus or minus 3.90."/>
          <p:cNvGraphicFramePr>
            <a:graphicFrameLocks noGrp="1"/>
          </p:cNvGraphicFramePr>
          <p:nvPr>
            <p:ph type="tbl" sz="quarter" idx="10"/>
            <p:extLst>
              <p:ext uri="{D42A27DB-BD31-4B8C-83A1-F6EECF244321}">
                <p14:modId xmlns:p14="http://schemas.microsoft.com/office/powerpoint/2010/main" val="938361839"/>
              </p:ext>
            </p:extLst>
          </p:nvPr>
        </p:nvGraphicFramePr>
        <p:xfrm>
          <a:off x="838200" y="2916238"/>
          <a:ext cx="10185400" cy="2377440"/>
        </p:xfrm>
        <a:graphic>
          <a:graphicData uri="http://schemas.openxmlformats.org/drawingml/2006/table">
            <a:tbl>
              <a:tblPr firstRow="1" bandRow="1">
                <a:tableStyleId>{5C22544A-7EE6-4342-B048-85BDC9FD1C3A}</a:tableStyleId>
              </a:tblPr>
              <a:tblGrid>
                <a:gridCol w="2546350">
                  <a:extLst>
                    <a:ext uri="{9D8B030D-6E8A-4147-A177-3AD203B41FA5}">
                      <a16:colId xmlns:a16="http://schemas.microsoft.com/office/drawing/2014/main" val="20000"/>
                    </a:ext>
                  </a:extLst>
                </a:gridCol>
                <a:gridCol w="2546350">
                  <a:extLst>
                    <a:ext uri="{9D8B030D-6E8A-4147-A177-3AD203B41FA5}">
                      <a16:colId xmlns:a16="http://schemas.microsoft.com/office/drawing/2014/main" val="20001"/>
                    </a:ext>
                  </a:extLst>
                </a:gridCol>
                <a:gridCol w="2546350">
                  <a:extLst>
                    <a:ext uri="{9D8B030D-6E8A-4147-A177-3AD203B41FA5}">
                      <a16:colId xmlns:a16="http://schemas.microsoft.com/office/drawing/2014/main" val="20002"/>
                    </a:ext>
                  </a:extLst>
                </a:gridCol>
                <a:gridCol w="2546350">
                  <a:extLst>
                    <a:ext uri="{9D8B030D-6E8A-4147-A177-3AD203B41FA5}">
                      <a16:colId xmlns:a16="http://schemas.microsoft.com/office/drawing/2014/main" val="20003"/>
                    </a:ext>
                  </a:extLst>
                </a:gridCol>
              </a:tblGrid>
              <a:tr h="370840">
                <a:tc>
                  <a:txBody>
                    <a:bodyPr/>
                    <a:lstStyle/>
                    <a:p>
                      <a:pPr algn="ctr"/>
                      <a:r>
                        <a:rPr lang="en-IN" sz="2000" b="1" i="0" u="none" strike="noStrike" kern="1200" baseline="0" dirty="0">
                          <a:solidFill>
                            <a:srgbClr val="000000"/>
                          </a:solidFill>
                          <a:latin typeface="Arial" panose="020B0604020202020204" pitchFamily="34" charset="0"/>
                          <a:ea typeface="+mn-ea"/>
                          <a:cs typeface="Arial" panose="020B0604020202020204" pitchFamily="34" charset="0"/>
                        </a:rPr>
                        <a:t>Confidence Level</a:t>
                      </a:r>
                      <a:endParaRPr lang="en-IN" sz="2000" b="1"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00B8E7"/>
                      </a:solidFill>
                      <a:prstDash val="solid"/>
                      <a:round/>
                      <a:headEnd type="none" w="med" len="med"/>
                      <a:tailEnd type="none" w="med" len="med"/>
                    </a:lnT>
                    <a:lnB w="38100" cap="flat" cmpd="sng" algn="ctr">
                      <a:solidFill>
                        <a:srgbClr val="00B8E7"/>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r>
                        <a:rPr lang="en-IN" sz="2000" b="1" i="0" u="none" strike="noStrike" kern="1200" baseline="0" dirty="0">
                          <a:solidFill>
                            <a:srgbClr val="000000"/>
                          </a:solidFill>
                          <a:latin typeface="Arial" panose="020B0604020202020204" pitchFamily="34" charset="0"/>
                          <a:ea typeface="+mn-ea"/>
                          <a:cs typeface="Arial" panose="020B0604020202020204" pitchFamily="34" charset="0"/>
                        </a:rPr>
                        <a:t>Alpha (</a:t>
                      </a:r>
                      <a:r>
                        <a:rPr lang="el-GR" sz="2000" b="0" i="1" u="none" strike="noStrike" kern="1200" baseline="0" dirty="0">
                          <a:solidFill>
                            <a:srgbClr val="000000"/>
                          </a:solidFill>
                          <a:latin typeface="Arial" panose="020B0604020202020204" pitchFamily="34" charset="0"/>
                          <a:ea typeface="+mn-ea"/>
                          <a:cs typeface="Arial" panose="020B0604020202020204" pitchFamily="34" charset="0"/>
                        </a:rPr>
                        <a:t>α</a:t>
                      </a:r>
                      <a:r>
                        <a:rPr lang="en-IN" sz="2000" b="1" i="0" u="none" strike="noStrike" kern="1200" baseline="0" dirty="0">
                          <a:solidFill>
                            <a:srgbClr val="000000"/>
                          </a:solidFill>
                          <a:latin typeface="Arial" panose="020B0604020202020204" pitchFamily="34" charset="0"/>
                          <a:ea typeface="+mn-ea"/>
                          <a:cs typeface="Arial" panose="020B0604020202020204" pitchFamily="34" charset="0"/>
                        </a:rPr>
                        <a:t>)</a:t>
                      </a:r>
                      <a:endParaRPr lang="en-IN" sz="2000" b="1"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00B8E7"/>
                      </a:solidFill>
                      <a:prstDash val="solid"/>
                      <a:round/>
                      <a:headEnd type="none" w="med" len="med"/>
                      <a:tailEnd type="none" w="med" len="med"/>
                    </a:lnT>
                    <a:lnB w="38100" cap="flat" cmpd="sng" algn="ctr">
                      <a:solidFill>
                        <a:srgbClr val="00B8E7"/>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r>
                        <a:rPr lang="el-GR" sz="2000" b="0" i="1" u="none" strike="noStrike" kern="1200" baseline="0" dirty="0">
                          <a:solidFill>
                            <a:srgbClr val="000000"/>
                          </a:solidFill>
                          <a:latin typeface="Arial" panose="020B0604020202020204" pitchFamily="34" charset="0"/>
                          <a:ea typeface="+mn-ea"/>
                          <a:cs typeface="Arial" panose="020B0604020202020204" pitchFamily="34" charset="0"/>
                        </a:rPr>
                        <a:t>α</a:t>
                      </a:r>
                      <a:r>
                        <a:rPr lang="en-IN" sz="2000" b="1" i="0" u="none" strike="noStrike" kern="1200" baseline="0" dirty="0">
                          <a:solidFill>
                            <a:srgbClr val="000000"/>
                          </a:solidFill>
                          <a:latin typeface="Arial" panose="020B0604020202020204" pitchFamily="34" charset="0"/>
                          <a:ea typeface="+mn-ea"/>
                          <a:cs typeface="Arial" panose="020B0604020202020204" pitchFamily="34" charset="0"/>
                        </a:rPr>
                        <a:t>/2</a:t>
                      </a:r>
                      <a:endParaRPr lang="en-IN" sz="2000" b="1"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00B8E7"/>
                      </a:solidFill>
                      <a:prstDash val="solid"/>
                      <a:round/>
                      <a:headEnd type="none" w="med" len="med"/>
                      <a:tailEnd type="none" w="med" len="med"/>
                    </a:lnT>
                    <a:lnB w="38100" cap="flat" cmpd="sng" algn="ctr">
                      <a:solidFill>
                        <a:srgbClr val="00B8E7"/>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r>
                        <a:rPr lang="en-IN" sz="2000" b="1" i="1" u="none" strike="noStrike" kern="1200" baseline="0" dirty="0">
                          <a:solidFill>
                            <a:srgbClr val="000000"/>
                          </a:solidFill>
                          <a:latin typeface="Arial" panose="020B0604020202020204" pitchFamily="34" charset="0"/>
                          <a:ea typeface="+mn-ea"/>
                          <a:cs typeface="Arial" panose="020B0604020202020204" pitchFamily="34" charset="0"/>
                        </a:rPr>
                        <a:t>Z </a:t>
                      </a:r>
                      <a:r>
                        <a:rPr lang="en-IN" sz="2000" b="1" i="0" u="none" strike="noStrike" kern="1200" baseline="0" dirty="0">
                          <a:solidFill>
                            <a:srgbClr val="000000"/>
                          </a:solidFill>
                          <a:latin typeface="Arial" panose="020B0604020202020204" pitchFamily="34" charset="0"/>
                          <a:ea typeface="+mn-ea"/>
                          <a:cs typeface="Arial" panose="020B0604020202020204" pitchFamily="34" charset="0"/>
                        </a:rPr>
                        <a:t>Score</a:t>
                      </a:r>
                      <a:endParaRPr lang="en-IN" sz="2000" b="1"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00B8E7"/>
                      </a:solidFill>
                      <a:prstDash val="solid"/>
                      <a:round/>
                      <a:headEnd type="none" w="med" len="med"/>
                      <a:tailEnd type="none" w="med" len="med"/>
                    </a:lnT>
                    <a:lnB w="38100" cap="flat" cmpd="sng" algn="ctr">
                      <a:solidFill>
                        <a:srgbClr val="00B8E7"/>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10000"/>
                  </a:ext>
                </a:extLst>
              </a:tr>
              <a:tr h="370840">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     90%</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00B8E7"/>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0.10</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00B8E7"/>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0.05</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00B8E7"/>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±1.65</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00B8E7"/>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     95%</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0.05</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  0.025</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±1.96</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     99%</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0.01</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  0.005</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±2.58</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  99.9%</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  0.001</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    0.0005</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±3.32</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70840">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99.99%</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00B8E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    0.0001</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00B8E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      0.00005</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00B8E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±3.90</a:t>
                      </a:r>
                      <a:endParaRPr lang="en-IN" sz="20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00B8E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5016741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Interval Estimation Procedures </a:t>
            </a:r>
            <a:r>
              <a:rPr lang="en-US" altLang="en-US" sz="3200" dirty="0"/>
              <a:t>(6 of 20)</a:t>
            </a:r>
            <a:endParaRPr lang="en-IN" dirty="0"/>
          </a:p>
        </p:txBody>
      </p:sp>
      <p:sp>
        <p:nvSpPr>
          <p:cNvPr id="3" name="Text Placeholder 2"/>
          <p:cNvSpPr>
            <a:spLocks noGrp="1"/>
          </p:cNvSpPr>
          <p:nvPr>
            <p:ph type="body" sz="quarter" idx="17"/>
          </p:nvPr>
        </p:nvSpPr>
        <p:spPr/>
        <p:txBody>
          <a:bodyPr/>
          <a:lstStyle/>
          <a:p>
            <a:pPr>
              <a:buNone/>
            </a:pPr>
            <a:r>
              <a:rPr lang="en-US" altLang="en-US" b="1" dirty="0"/>
              <a:t>Finding Z</a:t>
            </a:r>
          </a:p>
          <a:p>
            <a:pPr marL="365760" indent="-365760"/>
            <a:r>
              <a:rPr lang="en-US" altLang="en-US" dirty="0"/>
              <a:t>Set the confidence level to 85%</a:t>
            </a:r>
          </a:p>
          <a:p>
            <a:pPr marL="365760" indent="-365760"/>
            <a:r>
              <a:rPr lang="en-US" altLang="en-US" dirty="0"/>
              <a:t>Given that the confidence level is 85%, we are willing to be wrong 15% of the time, and alpha equals 0.15</a:t>
            </a:r>
          </a:p>
          <a:p>
            <a:pPr marL="365760" indent="-365760"/>
            <a:r>
              <a:rPr lang="en-US" altLang="en-US" dirty="0"/>
              <a:t>Dividing the total area of 0.15 across the two tails of the sampling distribution, we find an area in one tail of 0.0750 (0.15/2)</a:t>
            </a:r>
          </a:p>
          <a:p>
            <a:pPr marL="365760" indent="-365760"/>
            <a:r>
              <a:rPr lang="en-US" altLang="en-US" dirty="0"/>
              <a:t>Looking in column c of Appendix A, we find a Z of 1.44  for an area of 0.749 and a Z of 1.43 for an area of 0.0764</a:t>
            </a:r>
          </a:p>
          <a:p>
            <a:pPr marL="365760" indent="-365760"/>
            <a:r>
              <a:rPr lang="en-US" altLang="en-US" dirty="0"/>
              <a:t>Choosing between these two Z scores, we would pick 1.44, the larger of the two</a:t>
            </a:r>
          </a:p>
        </p:txBody>
      </p:sp>
    </p:spTree>
    <p:extLst>
      <p:ext uri="{BB962C8B-B14F-4D97-AF65-F5344CB8AC3E}">
        <p14:creationId xmlns:p14="http://schemas.microsoft.com/office/powerpoint/2010/main" val="1875477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Interval Estimation Procedures </a:t>
            </a:r>
            <a:r>
              <a:rPr lang="en-US" altLang="en-US" sz="3200" dirty="0"/>
              <a:t>(7 of 20)</a:t>
            </a:r>
            <a:endParaRPr lang="en-IN" dirty="0"/>
          </a:p>
        </p:txBody>
      </p:sp>
      <p:sp>
        <p:nvSpPr>
          <p:cNvPr id="3" name="Text Placeholder 2"/>
          <p:cNvSpPr>
            <a:spLocks noGrp="1"/>
          </p:cNvSpPr>
          <p:nvPr>
            <p:ph type="body" sz="quarter" idx="17"/>
          </p:nvPr>
        </p:nvSpPr>
        <p:spPr>
          <a:xfrm>
            <a:off x="743576" y="1638301"/>
            <a:ext cx="10711543" cy="947738"/>
          </a:xfrm>
        </p:spPr>
        <p:txBody>
          <a:bodyPr/>
          <a:lstStyle/>
          <a:p>
            <a:pPr>
              <a:buNone/>
            </a:pPr>
            <a:r>
              <a:rPr lang="en-US" altLang="en-US" b="1" dirty="0"/>
              <a:t>Confidence Intervals for Sample Means</a:t>
            </a:r>
          </a:p>
          <a:p>
            <a:r>
              <a:rPr lang="en-US" altLang="en-US" dirty="0"/>
              <a:t>Large (N≥100) Samples, </a:t>
            </a:r>
            <a:r>
              <a:rPr lang="el-GR" altLang="en-US" dirty="0"/>
              <a:t>σ</a:t>
            </a:r>
            <a:r>
              <a:rPr lang="en-US" altLang="en-US" dirty="0"/>
              <a:t> Known</a:t>
            </a:r>
          </a:p>
        </p:txBody>
      </p:sp>
      <p:graphicFrame>
        <p:nvGraphicFramePr>
          <p:cNvPr id="15" name="Object 3" descr="An equation reads, c times i equals X bar plus or minus Z (sigma over square root of N). c times i equals confidence interval. X bar equals the sample mean. Z equals the Z score determined by the alpha level. Sigma over the square root of N equals the sample deviation of the sampling distribution or the standard error of the mean.">
            <a:extLst>
              <a:ext uri="{FF2B5EF4-FFF2-40B4-BE49-F238E27FC236}">
                <a16:creationId xmlns:a16="http://schemas.microsoft.com/office/drawing/2014/main" id="{D8637718-15FD-4719-B777-2E93B2D841DE}"/>
              </a:ext>
            </a:extLst>
          </p:cNvPr>
          <p:cNvGraphicFramePr>
            <a:graphicFrameLocks noGrp="1" noChangeAspect="1"/>
          </p:cNvGraphicFramePr>
          <p:nvPr>
            <p:ph type="pic" sz="quarter" idx="10"/>
            <p:extLst>
              <p:ext uri="{D42A27DB-BD31-4B8C-83A1-F6EECF244321}">
                <p14:modId xmlns:p14="http://schemas.microsoft.com/office/powerpoint/2010/main" val="1206235860"/>
              </p:ext>
            </p:extLst>
          </p:nvPr>
        </p:nvGraphicFramePr>
        <p:xfrm>
          <a:off x="1946275" y="2710654"/>
          <a:ext cx="7835760" cy="3504960"/>
        </p:xfrm>
        <a:graphic>
          <a:graphicData uri="http://schemas.openxmlformats.org/presentationml/2006/ole">
            <mc:AlternateContent xmlns:mc="http://schemas.openxmlformats.org/markup-compatibility/2006">
              <mc:Choice xmlns:v="urn:schemas-microsoft-com:vml" Requires="v">
                <p:oleObj spid="_x0000_s4173" name="Equation" r:id="rId3" imgW="7835760" imgH="3504960" progId="Equation.DSMT4">
                  <p:embed/>
                </p:oleObj>
              </mc:Choice>
              <mc:Fallback>
                <p:oleObj name="Equation" r:id="rId3" imgW="7835760" imgH="3504960" progId="Equation.DSMT4">
                  <p:embed/>
                  <p:pic>
                    <p:nvPicPr>
                      <p:cNvPr id="11" name="Object 10">
                        <a:extLst>
                          <a:ext uri="{FF2B5EF4-FFF2-40B4-BE49-F238E27FC236}">
                            <a16:creationId xmlns:a16="http://schemas.microsoft.com/office/drawing/2014/main" id="{A74A9090-73FA-4FF3-BCE3-5F3A6097FA4E}"/>
                          </a:ext>
                        </a:extLst>
                      </p:cNvPr>
                      <p:cNvPicPr/>
                      <p:nvPr/>
                    </p:nvPicPr>
                    <p:blipFill>
                      <a:blip r:embed="rId4"/>
                      <a:stretch>
                        <a:fillRect/>
                      </a:stretch>
                    </p:blipFill>
                    <p:spPr>
                      <a:xfrm>
                        <a:off x="1946275" y="2710654"/>
                        <a:ext cx="7835760" cy="3504960"/>
                      </a:xfrm>
                      <a:prstGeom prst="rect">
                        <a:avLst/>
                      </a:prstGeom>
                    </p:spPr>
                  </p:pic>
                </p:oleObj>
              </mc:Fallback>
            </mc:AlternateContent>
          </a:graphicData>
        </a:graphic>
      </p:graphicFrame>
    </p:spTree>
    <p:extLst>
      <p:ext uri="{BB962C8B-B14F-4D97-AF65-F5344CB8AC3E}">
        <p14:creationId xmlns:p14="http://schemas.microsoft.com/office/powerpoint/2010/main" val="3982235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Interval Estimation Procedures </a:t>
            </a:r>
            <a:r>
              <a:rPr lang="en-US" altLang="en-US" sz="3200" dirty="0"/>
              <a:t>(8 of 20)</a:t>
            </a:r>
            <a:endParaRPr lang="en-IN" dirty="0"/>
          </a:p>
        </p:txBody>
      </p:sp>
      <p:sp>
        <p:nvSpPr>
          <p:cNvPr id="3" name="Text Placeholder 2"/>
          <p:cNvSpPr>
            <a:spLocks noGrp="1"/>
          </p:cNvSpPr>
          <p:nvPr>
            <p:ph type="body" sz="quarter" idx="17"/>
          </p:nvPr>
        </p:nvSpPr>
        <p:spPr>
          <a:xfrm>
            <a:off x="743576" y="1638300"/>
            <a:ext cx="10711543" cy="976313"/>
          </a:xfrm>
        </p:spPr>
        <p:txBody>
          <a:bodyPr/>
          <a:lstStyle/>
          <a:p>
            <a:pPr>
              <a:buNone/>
            </a:pPr>
            <a:r>
              <a:rPr lang="en-US" altLang="en-US" b="1" dirty="0"/>
              <a:t>Confidence Intervals for Sample Means</a:t>
            </a:r>
          </a:p>
          <a:p>
            <a:pPr marL="365760" indent="-365760"/>
            <a:r>
              <a:rPr lang="en-US" altLang="en-US" dirty="0"/>
              <a:t>Large (N≥100) Samples, </a:t>
            </a:r>
            <a:r>
              <a:rPr lang="el-GR" altLang="en-US" dirty="0"/>
              <a:t>σ</a:t>
            </a:r>
            <a:r>
              <a:rPr lang="en-US" altLang="en-US" dirty="0"/>
              <a:t> Unknown</a:t>
            </a:r>
          </a:p>
        </p:txBody>
      </p:sp>
      <p:graphicFrame>
        <p:nvGraphicFramePr>
          <p:cNvPr id="11" name="Object 3" descr="An equation reads, c times i equals X bar plus or minus Z (s over square root of (N minus 1)).">
            <a:extLst>
              <a:ext uri="{FF2B5EF4-FFF2-40B4-BE49-F238E27FC236}">
                <a16:creationId xmlns:a16="http://schemas.microsoft.com/office/drawing/2014/main" id="{450A3165-C558-4D0A-873F-66902C57D4D2}"/>
              </a:ext>
            </a:extLst>
          </p:cNvPr>
          <p:cNvGraphicFramePr>
            <a:graphicFrameLocks noGrp="1" noChangeAspect="1"/>
          </p:cNvGraphicFramePr>
          <p:nvPr>
            <p:ph type="pic" sz="quarter" idx="10"/>
            <p:extLst>
              <p:ext uri="{D42A27DB-BD31-4B8C-83A1-F6EECF244321}">
                <p14:modId xmlns:p14="http://schemas.microsoft.com/office/powerpoint/2010/main" val="1039518360"/>
              </p:ext>
            </p:extLst>
          </p:nvPr>
        </p:nvGraphicFramePr>
        <p:xfrm>
          <a:off x="3822701" y="3081930"/>
          <a:ext cx="2603500" cy="838200"/>
        </p:xfrm>
        <a:graphic>
          <a:graphicData uri="http://schemas.openxmlformats.org/presentationml/2006/ole">
            <mc:AlternateContent xmlns:mc="http://schemas.openxmlformats.org/markup-compatibility/2006">
              <mc:Choice xmlns:v="urn:schemas-microsoft-com:vml" Requires="v">
                <p:oleObj spid="_x0000_s5194" name="Equation" r:id="rId3" imgW="2603160" imgH="838080" progId="Equation.DSMT4">
                  <p:embed/>
                </p:oleObj>
              </mc:Choice>
              <mc:Fallback>
                <p:oleObj name="Equation" r:id="rId3" imgW="2603160" imgH="838080" progId="Equation.DSMT4">
                  <p:embed/>
                  <p:pic>
                    <p:nvPicPr>
                      <p:cNvPr id="10" name="Object 9">
                        <a:extLst>
                          <a:ext uri="{FF2B5EF4-FFF2-40B4-BE49-F238E27FC236}">
                            <a16:creationId xmlns:a16="http://schemas.microsoft.com/office/drawing/2014/main" id="{FB2FA262-872E-4C2A-A448-8E76F2BE78F1}"/>
                          </a:ext>
                        </a:extLst>
                      </p:cNvPr>
                      <p:cNvPicPr/>
                      <p:nvPr/>
                    </p:nvPicPr>
                    <p:blipFill>
                      <a:blip r:embed="rId4"/>
                      <a:stretch>
                        <a:fillRect/>
                      </a:stretch>
                    </p:blipFill>
                    <p:spPr>
                      <a:xfrm>
                        <a:off x="3822701" y="3081930"/>
                        <a:ext cx="2603500" cy="838200"/>
                      </a:xfrm>
                      <a:prstGeom prst="rect">
                        <a:avLst/>
                      </a:prstGeom>
                    </p:spPr>
                  </p:pic>
                </p:oleObj>
              </mc:Fallback>
            </mc:AlternateContent>
          </a:graphicData>
        </a:graphic>
      </p:graphicFrame>
      <p:sp>
        <p:nvSpPr>
          <p:cNvPr id="7" name="Text Placeholder 4"/>
          <p:cNvSpPr>
            <a:spLocks noGrp="1"/>
          </p:cNvSpPr>
          <p:nvPr>
            <p:ph type="body" sz="quarter" idx="18"/>
          </p:nvPr>
        </p:nvSpPr>
        <p:spPr>
          <a:xfrm>
            <a:off x="742188" y="4659313"/>
            <a:ext cx="10707624" cy="755650"/>
          </a:xfrm>
        </p:spPr>
        <p:txBody>
          <a:bodyPr/>
          <a:lstStyle/>
          <a:p>
            <a:pPr marL="0" indent="0">
              <a:buNone/>
            </a:pPr>
            <a:r>
              <a:rPr lang="en-US" kern="0" dirty="0"/>
              <a:t>In the case of small (N&lt;100) samples, use the Student’s </a:t>
            </a:r>
            <a:r>
              <a:rPr lang="en-US" i="1" kern="0" dirty="0"/>
              <a:t>t</a:t>
            </a:r>
            <a:r>
              <a:rPr lang="en-US" kern="0" dirty="0"/>
              <a:t> distribution covered in Chapter 8</a:t>
            </a:r>
          </a:p>
        </p:txBody>
      </p:sp>
    </p:spTree>
    <p:extLst>
      <p:ext uri="{BB962C8B-B14F-4D97-AF65-F5344CB8AC3E}">
        <p14:creationId xmlns:p14="http://schemas.microsoft.com/office/powerpoint/2010/main" val="260807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Interval Estimation Procedures </a:t>
            </a:r>
            <a:r>
              <a:rPr lang="en-US" altLang="en-US" sz="3200" dirty="0"/>
              <a:t>(9 of 20)</a:t>
            </a:r>
            <a:endParaRPr lang="en-IN" dirty="0"/>
          </a:p>
        </p:txBody>
      </p:sp>
      <p:sp>
        <p:nvSpPr>
          <p:cNvPr id="3" name="Text Placeholder 2"/>
          <p:cNvSpPr>
            <a:spLocks noGrp="1"/>
          </p:cNvSpPr>
          <p:nvPr>
            <p:ph type="body" sz="quarter" idx="17"/>
          </p:nvPr>
        </p:nvSpPr>
        <p:spPr>
          <a:xfrm>
            <a:off x="743576" y="1443039"/>
            <a:ext cx="10711543" cy="1243012"/>
          </a:xfrm>
        </p:spPr>
        <p:txBody>
          <a:bodyPr>
            <a:normAutofit/>
          </a:bodyPr>
          <a:lstStyle/>
          <a:p>
            <a:pPr marL="0" indent="0">
              <a:spcBef>
                <a:spcPct val="20000"/>
              </a:spcBef>
              <a:buClr>
                <a:schemeClr val="folHlink"/>
              </a:buClr>
              <a:buSzPct val="90000"/>
              <a:buNone/>
              <a:defRPr/>
            </a:pPr>
            <a:r>
              <a:rPr lang="en-US" sz="1800" b="1" kern="0" dirty="0"/>
              <a:t>Example 1:  Large Sample, </a:t>
            </a:r>
            <a:r>
              <a:rPr lang="el-GR" sz="1800" b="1" kern="0" dirty="0"/>
              <a:t>σ</a:t>
            </a:r>
            <a:r>
              <a:rPr lang="en-US" sz="1800" b="1" kern="0" dirty="0"/>
              <a:t> Known</a:t>
            </a:r>
          </a:p>
          <a:p>
            <a:pPr marL="365760" lvl="1" indent="-365760">
              <a:spcBef>
                <a:spcPct val="20000"/>
              </a:spcBef>
              <a:buClr>
                <a:schemeClr val="folHlink"/>
              </a:buClr>
              <a:buSzPct val="90000"/>
              <a:defRPr/>
            </a:pPr>
            <a:r>
              <a:rPr lang="en-US" sz="1800" kern="0" dirty="0"/>
              <a:t>From a sample of 200 residents the sample mean IQ is 105 and the population standard deviation is 15</a:t>
            </a:r>
          </a:p>
          <a:p>
            <a:pPr marL="365760" lvl="1" indent="-365760">
              <a:spcBef>
                <a:spcPct val="20000"/>
              </a:spcBef>
              <a:buClr>
                <a:schemeClr val="folHlink"/>
              </a:buClr>
              <a:buSzPct val="90000"/>
              <a:defRPr/>
            </a:pPr>
            <a:r>
              <a:rPr lang="en-US" sz="1800" kern="0" dirty="0"/>
              <a:t>Calculate a 95% (alpha = 0.05) confidence interval</a:t>
            </a:r>
          </a:p>
        </p:txBody>
      </p:sp>
      <p:graphicFrame>
        <p:nvGraphicFramePr>
          <p:cNvPr id="8" name="Object 3" descr="Five line equations. The first line reads, c times i equals X bar plus or minus Z (sigma over square root of N). The second line reads, c times i equals 105 plus or minus 1.96 (15 over square root of 200). The third line reads, c times i equals 10.5 plus or minus 1.96 (15 over 14.14). The fourth line reads, c times i equals 105 plus or minus (1.96) (1.06). The fifth line reads, c times i equals 105 plus or minus 2.08.">
            <a:extLst>
              <a:ext uri="{FF2B5EF4-FFF2-40B4-BE49-F238E27FC236}">
                <a16:creationId xmlns:a16="http://schemas.microsoft.com/office/drawing/2014/main" id="{47C73379-72A4-4BFE-8405-056E3F188128}"/>
              </a:ext>
            </a:extLst>
          </p:cNvPr>
          <p:cNvGraphicFramePr>
            <a:graphicFrameLocks noGrp="1" noChangeAspect="1"/>
          </p:cNvGraphicFramePr>
          <p:nvPr>
            <p:ph type="pic" sz="quarter" idx="10"/>
            <p:extLst>
              <p:ext uri="{D42A27DB-BD31-4B8C-83A1-F6EECF244321}">
                <p14:modId xmlns:p14="http://schemas.microsoft.com/office/powerpoint/2010/main" val="3796821334"/>
              </p:ext>
            </p:extLst>
          </p:nvPr>
        </p:nvGraphicFramePr>
        <p:xfrm>
          <a:off x="4431969" y="2686051"/>
          <a:ext cx="2895480" cy="3530520"/>
        </p:xfrm>
        <a:graphic>
          <a:graphicData uri="http://schemas.openxmlformats.org/presentationml/2006/ole">
            <mc:AlternateContent xmlns:mc="http://schemas.openxmlformats.org/markup-compatibility/2006">
              <mc:Choice xmlns:v="urn:schemas-microsoft-com:vml" Requires="v">
                <p:oleObj spid="_x0000_s6216" name="Equation" r:id="rId3" imgW="2895480" imgH="3530520" progId="Equation.DSMT4">
                  <p:embed/>
                </p:oleObj>
              </mc:Choice>
              <mc:Fallback>
                <p:oleObj name="Equation" r:id="rId3" imgW="2895480" imgH="3530520" progId="Equation.DSMT4">
                  <p:embed/>
                  <p:pic>
                    <p:nvPicPr>
                      <p:cNvPr id="7" name="Object 6">
                        <a:extLst>
                          <a:ext uri="{FF2B5EF4-FFF2-40B4-BE49-F238E27FC236}">
                            <a16:creationId xmlns:a16="http://schemas.microsoft.com/office/drawing/2014/main" id="{4E7C20EB-6E2A-4EA7-A21E-C092810D2E85}"/>
                          </a:ext>
                        </a:extLst>
                      </p:cNvPr>
                      <p:cNvPicPr/>
                      <p:nvPr/>
                    </p:nvPicPr>
                    <p:blipFill>
                      <a:blip r:embed="rId4"/>
                      <a:stretch>
                        <a:fillRect/>
                      </a:stretch>
                    </p:blipFill>
                    <p:spPr>
                      <a:xfrm>
                        <a:off x="4431969" y="2686051"/>
                        <a:ext cx="2895480" cy="3530520"/>
                      </a:xfrm>
                      <a:prstGeom prst="rect">
                        <a:avLst/>
                      </a:prstGeom>
                    </p:spPr>
                  </p:pic>
                </p:oleObj>
              </mc:Fallback>
            </mc:AlternateContent>
          </a:graphicData>
        </a:graphic>
      </p:graphicFrame>
    </p:spTree>
    <p:extLst>
      <p:ext uri="{BB962C8B-B14F-4D97-AF65-F5344CB8AC3E}">
        <p14:creationId xmlns:p14="http://schemas.microsoft.com/office/powerpoint/2010/main" val="961300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Interval Estimation Procedures </a:t>
            </a:r>
            <a:r>
              <a:rPr lang="en-US" altLang="en-US" sz="3200" dirty="0"/>
              <a:t>(10 of 20)</a:t>
            </a:r>
            <a:endParaRPr lang="en-IN" dirty="0"/>
          </a:p>
        </p:txBody>
      </p:sp>
      <p:sp>
        <p:nvSpPr>
          <p:cNvPr id="5" name="Text Placeholder 2"/>
          <p:cNvSpPr>
            <a:spLocks noGrp="1"/>
          </p:cNvSpPr>
          <p:nvPr>
            <p:ph type="body" sz="quarter" idx="17"/>
          </p:nvPr>
        </p:nvSpPr>
        <p:spPr>
          <a:xfrm>
            <a:off x="743576" y="1638301"/>
            <a:ext cx="10711543" cy="1676400"/>
          </a:xfrm>
        </p:spPr>
        <p:txBody>
          <a:bodyPr>
            <a:normAutofit/>
          </a:bodyPr>
          <a:lstStyle/>
          <a:p>
            <a:pPr marL="0" indent="0">
              <a:spcBef>
                <a:spcPct val="20000"/>
              </a:spcBef>
              <a:buClr>
                <a:schemeClr val="folHlink"/>
              </a:buClr>
              <a:buSzPct val="90000"/>
              <a:buNone/>
              <a:defRPr/>
            </a:pPr>
            <a:r>
              <a:rPr lang="en-US" sz="2200" b="1" kern="0" dirty="0"/>
              <a:t>Example 2:  Large Sample, </a:t>
            </a:r>
            <a:r>
              <a:rPr lang="el-GR" sz="2200" b="1" kern="0" dirty="0"/>
              <a:t>σ</a:t>
            </a:r>
            <a:r>
              <a:rPr lang="en-US" sz="2200" b="1" kern="0" dirty="0"/>
              <a:t> Unknown</a:t>
            </a:r>
          </a:p>
          <a:p>
            <a:pPr marL="365760" lvl="1" indent="-365760">
              <a:spcBef>
                <a:spcPct val="20000"/>
              </a:spcBef>
              <a:buClr>
                <a:schemeClr val="folHlink"/>
              </a:buClr>
              <a:buSzPct val="90000"/>
              <a:defRPr/>
            </a:pPr>
            <a:r>
              <a:rPr lang="en-US" sz="2200" kern="0" dirty="0"/>
              <a:t>The mean income for a random sample of 500 community residents is $45,000 with a standard deviation of $200</a:t>
            </a:r>
          </a:p>
          <a:p>
            <a:pPr marL="365760" lvl="1" indent="-365760">
              <a:spcBef>
                <a:spcPct val="20000"/>
              </a:spcBef>
              <a:buClr>
                <a:schemeClr val="folHlink"/>
              </a:buClr>
              <a:buSzPct val="90000"/>
              <a:defRPr/>
            </a:pPr>
            <a:r>
              <a:rPr lang="en-US" sz="2200" kern="0" dirty="0"/>
              <a:t>Calculate a 95% (alpha = 0.05) confidence interval</a:t>
            </a:r>
          </a:p>
        </p:txBody>
      </p:sp>
      <p:graphicFrame>
        <p:nvGraphicFramePr>
          <p:cNvPr id="7" name="Object 3" descr="Three line equation. The first line reads, c times i equals X bar plus or minus Z (s over square root of (N minus 1)). The second line reads, c times i equals 45,000 plus or minus 1.96 (200 over square root of 499). The third line reads, c times i equals 45,000 plus or minus 17.55.">
            <a:extLst>
              <a:ext uri="{FF2B5EF4-FFF2-40B4-BE49-F238E27FC236}">
                <a16:creationId xmlns:a16="http://schemas.microsoft.com/office/drawing/2014/main" id="{D43A6E78-064C-4B79-981C-806E8677AE78}"/>
              </a:ext>
            </a:extLst>
          </p:cNvPr>
          <p:cNvGraphicFramePr>
            <a:graphicFrameLocks noGrp="1" noChangeAspect="1"/>
          </p:cNvGraphicFramePr>
          <p:nvPr>
            <p:ph type="pic" sz="quarter" idx="10"/>
            <p:extLst>
              <p:ext uri="{D42A27DB-BD31-4B8C-83A1-F6EECF244321}">
                <p14:modId xmlns:p14="http://schemas.microsoft.com/office/powerpoint/2010/main" val="1015289079"/>
              </p:ext>
            </p:extLst>
          </p:nvPr>
        </p:nvGraphicFramePr>
        <p:xfrm>
          <a:off x="3854449" y="3543300"/>
          <a:ext cx="3340100" cy="2222500"/>
        </p:xfrm>
        <a:graphic>
          <a:graphicData uri="http://schemas.openxmlformats.org/presentationml/2006/ole">
            <mc:AlternateContent xmlns:mc="http://schemas.openxmlformats.org/markup-compatibility/2006">
              <mc:Choice xmlns:v="urn:schemas-microsoft-com:vml" Requires="v">
                <p:oleObj spid="_x0000_s7238" name="Equation" r:id="rId3" imgW="3340080" imgH="2222280" progId="Equation.DSMT4">
                  <p:embed/>
                </p:oleObj>
              </mc:Choice>
              <mc:Fallback>
                <p:oleObj name="Equation" r:id="rId3" imgW="3340080" imgH="2222280" progId="Equation.DSMT4">
                  <p:embed/>
                  <p:pic>
                    <p:nvPicPr>
                      <p:cNvPr id="6" name="Object 5">
                        <a:extLst>
                          <a:ext uri="{FF2B5EF4-FFF2-40B4-BE49-F238E27FC236}">
                            <a16:creationId xmlns:a16="http://schemas.microsoft.com/office/drawing/2014/main" id="{54DD48A1-A25A-42E4-A3E6-5208572AAD2A}"/>
                          </a:ext>
                        </a:extLst>
                      </p:cNvPr>
                      <p:cNvPicPr/>
                      <p:nvPr/>
                    </p:nvPicPr>
                    <p:blipFill>
                      <a:blip r:embed="rId4"/>
                      <a:stretch>
                        <a:fillRect/>
                      </a:stretch>
                    </p:blipFill>
                    <p:spPr>
                      <a:xfrm>
                        <a:off x="3854449" y="3543300"/>
                        <a:ext cx="3340100" cy="2222500"/>
                      </a:xfrm>
                      <a:prstGeom prst="rect">
                        <a:avLst/>
                      </a:prstGeom>
                    </p:spPr>
                  </p:pic>
                </p:oleObj>
              </mc:Fallback>
            </mc:AlternateContent>
          </a:graphicData>
        </a:graphic>
      </p:graphicFrame>
    </p:spTree>
    <p:extLst>
      <p:ext uri="{BB962C8B-B14F-4D97-AF65-F5344CB8AC3E}">
        <p14:creationId xmlns:p14="http://schemas.microsoft.com/office/powerpoint/2010/main" val="1744179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Interval Estimation Procedures </a:t>
            </a:r>
            <a:r>
              <a:rPr lang="en-US" altLang="en-US" sz="3200" dirty="0"/>
              <a:t>(11 of 20)</a:t>
            </a:r>
            <a:endParaRPr lang="en-IN" dirty="0"/>
          </a:p>
        </p:txBody>
      </p:sp>
      <p:sp>
        <p:nvSpPr>
          <p:cNvPr id="3" name="Text Placeholder 2"/>
          <p:cNvSpPr>
            <a:spLocks noGrp="1"/>
          </p:cNvSpPr>
          <p:nvPr>
            <p:ph type="body" sz="quarter" idx="17"/>
          </p:nvPr>
        </p:nvSpPr>
        <p:spPr>
          <a:xfrm>
            <a:off x="743576" y="1638300"/>
            <a:ext cx="10711543" cy="1790700"/>
          </a:xfrm>
        </p:spPr>
        <p:txBody>
          <a:bodyPr>
            <a:normAutofit/>
          </a:bodyPr>
          <a:lstStyle/>
          <a:p>
            <a:pPr marL="0" indent="0">
              <a:spcBef>
                <a:spcPct val="20000"/>
              </a:spcBef>
              <a:buClr>
                <a:schemeClr val="folHlink"/>
              </a:buClr>
              <a:buSzPct val="90000"/>
              <a:buNone/>
              <a:defRPr/>
            </a:pPr>
            <a:r>
              <a:rPr lang="en-US" b="1" kern="0" dirty="0"/>
              <a:t>Example 3:  Problem 7.5c (p. 181)</a:t>
            </a:r>
          </a:p>
          <a:p>
            <a:pPr marL="365760" lvl="1" indent="-365760">
              <a:spcBef>
                <a:spcPct val="20000"/>
              </a:spcBef>
              <a:buClr>
                <a:schemeClr val="folHlink"/>
              </a:buClr>
              <a:buSzPct val="90000"/>
              <a:defRPr/>
            </a:pPr>
            <a:r>
              <a:rPr lang="en-US" sz="2200" kern="0" dirty="0"/>
              <a:t>For a random sample of 178 households, average TV viewing was 6 hours a day with a standard deviation of 3</a:t>
            </a:r>
          </a:p>
          <a:p>
            <a:pPr marL="365760" lvl="1" indent="-365760">
              <a:spcBef>
                <a:spcPct val="20000"/>
              </a:spcBef>
              <a:buClr>
                <a:schemeClr val="folHlink"/>
              </a:buClr>
              <a:buSzPct val="90000"/>
              <a:defRPr/>
            </a:pPr>
            <a:r>
              <a:rPr lang="en-US" sz="2200" kern="0" dirty="0"/>
              <a:t>Calculate a 90% (alpha = 0.10) confidence interval</a:t>
            </a:r>
          </a:p>
        </p:txBody>
      </p:sp>
      <p:graphicFrame>
        <p:nvGraphicFramePr>
          <p:cNvPr id="7" name="Object 3" descr="Three line equation. The first line reads, c times i equals X bar plus or minus Z (s over square root of (N minus 1)). The second line reads, c times i equals 6 plus or minus 1.65 (3 over square root of (178 minus 1)). The third line reads, c times i equals 6 plus or minus 0.38.">
            <a:extLst>
              <a:ext uri="{FF2B5EF4-FFF2-40B4-BE49-F238E27FC236}">
                <a16:creationId xmlns:a16="http://schemas.microsoft.com/office/drawing/2014/main" id="{8990215C-F474-44CD-BBDA-9F8C57B6BEE4}"/>
              </a:ext>
            </a:extLst>
          </p:cNvPr>
          <p:cNvGraphicFramePr>
            <a:graphicFrameLocks noGrp="1" noChangeAspect="1"/>
          </p:cNvGraphicFramePr>
          <p:nvPr>
            <p:ph type="pic" sz="quarter" idx="10"/>
            <p:extLst>
              <p:ext uri="{D42A27DB-BD31-4B8C-83A1-F6EECF244321}">
                <p14:modId xmlns:p14="http://schemas.microsoft.com/office/powerpoint/2010/main" val="1008590003"/>
              </p:ext>
            </p:extLst>
          </p:nvPr>
        </p:nvGraphicFramePr>
        <p:xfrm>
          <a:off x="3787775" y="3519487"/>
          <a:ext cx="3014663" cy="2222500"/>
        </p:xfrm>
        <a:graphic>
          <a:graphicData uri="http://schemas.openxmlformats.org/presentationml/2006/ole">
            <mc:AlternateContent xmlns:mc="http://schemas.openxmlformats.org/markup-compatibility/2006">
              <mc:Choice xmlns:v="urn:schemas-microsoft-com:vml" Requires="v">
                <p:oleObj spid="_x0000_s1140" name="Equation" r:id="rId3" imgW="2946240" imgH="2171520" progId="Equation.DSMT4">
                  <p:embed/>
                </p:oleObj>
              </mc:Choice>
              <mc:Fallback>
                <p:oleObj name="Equation" r:id="rId3" imgW="2946240" imgH="2171520" progId="Equation.DSMT4">
                  <p:embed/>
                  <p:pic>
                    <p:nvPicPr>
                      <p:cNvPr id="7" name="Object 3">
                        <a:extLst>
                          <a:ext uri="{FF2B5EF4-FFF2-40B4-BE49-F238E27FC236}">
                            <a16:creationId xmlns:a16="http://schemas.microsoft.com/office/drawing/2014/main" id="{D43A6E78-064C-4B79-981C-806E8677AE78}"/>
                          </a:ext>
                        </a:extLst>
                      </p:cNvPr>
                      <p:cNvPicPr/>
                      <p:nvPr/>
                    </p:nvPicPr>
                    <p:blipFill>
                      <a:blip r:embed="rId4"/>
                      <a:stretch>
                        <a:fillRect/>
                      </a:stretch>
                    </p:blipFill>
                    <p:spPr>
                      <a:xfrm>
                        <a:off x="3787775" y="3519487"/>
                        <a:ext cx="3014663" cy="2222500"/>
                      </a:xfrm>
                      <a:prstGeom prst="rect">
                        <a:avLst/>
                      </a:prstGeom>
                    </p:spPr>
                  </p:pic>
                </p:oleObj>
              </mc:Fallback>
            </mc:AlternateContent>
          </a:graphicData>
        </a:graphic>
      </p:graphicFrame>
    </p:spTree>
    <p:extLst>
      <p:ext uri="{BB962C8B-B14F-4D97-AF65-F5344CB8AC3E}">
        <p14:creationId xmlns:p14="http://schemas.microsoft.com/office/powerpoint/2010/main" val="2311402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Interval Estimation Procedures </a:t>
            </a:r>
            <a:r>
              <a:rPr lang="en-US" altLang="en-US" sz="3200" dirty="0"/>
              <a:t>(12 of 20)</a:t>
            </a:r>
            <a:endParaRPr lang="en-IN" dirty="0"/>
          </a:p>
        </p:txBody>
      </p:sp>
      <p:sp>
        <p:nvSpPr>
          <p:cNvPr id="5" name="Text Placeholder 2"/>
          <p:cNvSpPr>
            <a:spLocks noGrp="1"/>
          </p:cNvSpPr>
          <p:nvPr>
            <p:ph type="body" sz="quarter" idx="17"/>
          </p:nvPr>
        </p:nvSpPr>
        <p:spPr>
          <a:xfrm>
            <a:off x="743576" y="1638300"/>
            <a:ext cx="10711543" cy="1590675"/>
          </a:xfrm>
        </p:spPr>
        <p:txBody>
          <a:bodyPr>
            <a:normAutofit/>
          </a:bodyPr>
          <a:lstStyle/>
          <a:p>
            <a:pPr marL="0" indent="0">
              <a:spcBef>
                <a:spcPct val="20000"/>
              </a:spcBef>
              <a:buClr>
                <a:schemeClr val="folHlink"/>
              </a:buClr>
              <a:buSzPct val="90000"/>
              <a:buNone/>
              <a:defRPr/>
            </a:pPr>
            <a:r>
              <a:rPr lang="en-US" b="1" kern="0" dirty="0"/>
              <a:t>Example 3:  Problem 7.5c (p. 177)</a:t>
            </a:r>
          </a:p>
          <a:p>
            <a:pPr marL="365760" lvl="1" indent="-365760">
              <a:spcBef>
                <a:spcPct val="20000"/>
              </a:spcBef>
              <a:buClr>
                <a:schemeClr val="folHlink"/>
              </a:buClr>
              <a:buSzPct val="90000"/>
              <a:defRPr/>
            </a:pPr>
            <a:r>
              <a:rPr lang="en-US" sz="2200" kern="0" dirty="0"/>
              <a:t>For a random sample of 178 households, average TV viewing was 6 hours a day with a standard deviation of 3</a:t>
            </a:r>
          </a:p>
          <a:p>
            <a:pPr marL="365760" lvl="1" indent="-365760">
              <a:spcBef>
                <a:spcPct val="20000"/>
              </a:spcBef>
              <a:buClr>
                <a:schemeClr val="folHlink"/>
              </a:buClr>
              <a:buSzPct val="90000"/>
              <a:defRPr/>
            </a:pPr>
            <a:r>
              <a:rPr lang="en-US" sz="2200" kern="0" dirty="0"/>
              <a:t>Calculate a 95% (alpha = 0.05) confidence interval</a:t>
            </a:r>
          </a:p>
        </p:txBody>
      </p:sp>
      <p:graphicFrame>
        <p:nvGraphicFramePr>
          <p:cNvPr id="8" name="Object 3" descr="Three line equation. The first line reads, c times i equals X bar plus or minus Z (s over square root of (N minus 1)). The second line reads, c times i equals 6 plus or minus 1.96 (3 over square root of (178 minus 1)). The third line reads, c times i equals 6 plus or minus 0.45.">
            <a:extLst>
              <a:ext uri="{FF2B5EF4-FFF2-40B4-BE49-F238E27FC236}">
                <a16:creationId xmlns:a16="http://schemas.microsoft.com/office/drawing/2014/main" id="{4928BCC4-B0BF-4CEC-AA30-8678937DA293}"/>
              </a:ext>
            </a:extLst>
          </p:cNvPr>
          <p:cNvGraphicFramePr>
            <a:graphicFrameLocks noGrp="1" noChangeAspect="1"/>
          </p:cNvGraphicFramePr>
          <p:nvPr>
            <p:ph type="pic" sz="quarter" idx="10"/>
            <p:extLst>
              <p:ext uri="{D42A27DB-BD31-4B8C-83A1-F6EECF244321}">
                <p14:modId xmlns:p14="http://schemas.microsoft.com/office/powerpoint/2010/main" val="3592552080"/>
              </p:ext>
            </p:extLst>
          </p:nvPr>
        </p:nvGraphicFramePr>
        <p:xfrm>
          <a:off x="3879850" y="3629026"/>
          <a:ext cx="2946400" cy="2171700"/>
        </p:xfrm>
        <a:graphic>
          <a:graphicData uri="http://schemas.openxmlformats.org/presentationml/2006/ole">
            <mc:AlternateContent xmlns:mc="http://schemas.openxmlformats.org/markup-compatibility/2006">
              <mc:Choice xmlns:v="urn:schemas-microsoft-com:vml" Requires="v">
                <p:oleObj spid="_x0000_s2164" name="Equation" r:id="rId3" imgW="2946240" imgH="2171520" progId="Equation.DSMT4">
                  <p:embed/>
                </p:oleObj>
              </mc:Choice>
              <mc:Fallback>
                <p:oleObj name="Equation" r:id="rId3" imgW="2946240" imgH="2171520" progId="Equation.DSMT4">
                  <p:embed/>
                  <p:pic>
                    <p:nvPicPr>
                      <p:cNvPr id="7" name="Object 3">
                        <a:extLst>
                          <a:ext uri="{FF2B5EF4-FFF2-40B4-BE49-F238E27FC236}">
                            <a16:creationId xmlns:a16="http://schemas.microsoft.com/office/drawing/2014/main" id="{8990215C-F474-44CD-BBDA-9F8C57B6BEE4}"/>
                          </a:ext>
                        </a:extLst>
                      </p:cNvPr>
                      <p:cNvPicPr/>
                      <p:nvPr/>
                    </p:nvPicPr>
                    <p:blipFill>
                      <a:blip r:embed="rId4"/>
                      <a:stretch>
                        <a:fillRect/>
                      </a:stretch>
                    </p:blipFill>
                    <p:spPr>
                      <a:xfrm>
                        <a:off x="3879850" y="3629026"/>
                        <a:ext cx="2946400" cy="2171700"/>
                      </a:xfrm>
                      <a:prstGeom prst="rect">
                        <a:avLst/>
                      </a:prstGeom>
                    </p:spPr>
                  </p:pic>
                </p:oleObj>
              </mc:Fallback>
            </mc:AlternateContent>
          </a:graphicData>
        </a:graphic>
      </p:graphicFrame>
    </p:spTree>
    <p:extLst>
      <p:ext uri="{BB962C8B-B14F-4D97-AF65-F5344CB8AC3E}">
        <p14:creationId xmlns:p14="http://schemas.microsoft.com/office/powerpoint/2010/main" val="5534950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Interval Estimation Procedures </a:t>
            </a:r>
            <a:r>
              <a:rPr lang="en-US" altLang="en-US" sz="3200" dirty="0"/>
              <a:t>(13 of 20)</a:t>
            </a:r>
            <a:endParaRPr lang="en-IN" dirty="0"/>
          </a:p>
        </p:txBody>
      </p:sp>
      <p:sp>
        <p:nvSpPr>
          <p:cNvPr id="3" name="Text Placeholder 2"/>
          <p:cNvSpPr>
            <a:spLocks noGrp="1"/>
          </p:cNvSpPr>
          <p:nvPr>
            <p:ph type="body" sz="quarter" idx="17"/>
          </p:nvPr>
        </p:nvSpPr>
        <p:spPr/>
        <p:txBody>
          <a:bodyPr/>
          <a:lstStyle/>
          <a:p>
            <a:pPr marL="365760" indent="-365760">
              <a:spcBef>
                <a:spcPts val="600"/>
              </a:spcBef>
              <a:spcAft>
                <a:spcPts val="1200"/>
              </a:spcAft>
              <a:buClr>
                <a:schemeClr val="folHlink"/>
              </a:buClr>
              <a:buSzPct val="90000"/>
              <a:defRPr/>
            </a:pPr>
            <a:r>
              <a:rPr lang="en-US" kern="0" dirty="0"/>
              <a:t>For 95% level, we can estimate that households in this community average 6 ± 0.45 hours of TV watching each day</a:t>
            </a:r>
          </a:p>
          <a:p>
            <a:pPr marL="365760" indent="-365760">
              <a:spcBef>
                <a:spcPts val="600"/>
              </a:spcBef>
              <a:spcAft>
                <a:spcPts val="1200"/>
              </a:spcAft>
              <a:buClr>
                <a:schemeClr val="folHlink"/>
              </a:buClr>
              <a:buSzPct val="90000"/>
              <a:defRPr/>
            </a:pPr>
            <a:r>
              <a:rPr lang="en-US" kern="0" dirty="0"/>
              <a:t>Another way to state the interval:</a:t>
            </a:r>
          </a:p>
          <a:p>
            <a:pPr marL="822960" lvl="1" indent="-320040">
              <a:spcBef>
                <a:spcPts val="600"/>
              </a:spcBef>
              <a:spcAft>
                <a:spcPts val="1200"/>
              </a:spcAft>
              <a:buClr>
                <a:schemeClr val="accent1"/>
              </a:buClr>
              <a:buSzPct val="75000"/>
              <a:defRPr/>
            </a:pPr>
            <a:r>
              <a:rPr lang="en-US" kern="0" dirty="0"/>
              <a:t>5.56 ≤ </a:t>
            </a:r>
            <a:r>
              <a:rPr lang="el-GR" kern="0" dirty="0"/>
              <a:t>μ</a:t>
            </a:r>
            <a:r>
              <a:rPr lang="en-US" kern="0" dirty="0"/>
              <a:t> ≤ 6.45</a:t>
            </a:r>
          </a:p>
          <a:p>
            <a:pPr marL="822960" lvl="1" indent="-320040">
              <a:spcBef>
                <a:spcPts val="600"/>
              </a:spcBef>
              <a:spcAft>
                <a:spcPts val="1200"/>
              </a:spcAft>
              <a:buClr>
                <a:schemeClr val="accent1"/>
              </a:buClr>
              <a:buSzPct val="75000"/>
              <a:defRPr/>
            </a:pPr>
            <a:r>
              <a:rPr lang="en-US" kern="0" dirty="0"/>
              <a:t>We estimate that the population mean is greater than or equal to 5.56 and less than or equal to 6.45</a:t>
            </a:r>
            <a:endParaRPr lang="en-US" sz="2600" kern="0" dirty="0"/>
          </a:p>
          <a:p>
            <a:pPr marL="365760" indent="-365760">
              <a:spcBef>
                <a:spcPts val="600"/>
              </a:spcBef>
              <a:spcAft>
                <a:spcPts val="1200"/>
              </a:spcAft>
              <a:buClr>
                <a:schemeClr val="folHlink"/>
              </a:buClr>
              <a:buSzPct val="90000"/>
              <a:defRPr/>
            </a:pPr>
            <a:r>
              <a:rPr lang="en-US" kern="0" dirty="0"/>
              <a:t>This interval has a .05 chance of being wrong</a:t>
            </a:r>
            <a:endParaRPr lang="el-GR" kern="0" dirty="0"/>
          </a:p>
        </p:txBody>
      </p:sp>
    </p:spTree>
    <p:extLst>
      <p:ext uri="{BB962C8B-B14F-4D97-AF65-F5344CB8AC3E}">
        <p14:creationId xmlns:p14="http://schemas.microsoft.com/office/powerpoint/2010/main" val="3061102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Interval Estimation Procedures </a:t>
            </a:r>
            <a:r>
              <a:rPr lang="en-US" altLang="en-US" sz="3200" dirty="0"/>
              <a:t>(14 of 20)</a:t>
            </a:r>
            <a:endParaRPr lang="en-IN" dirty="0"/>
          </a:p>
        </p:txBody>
      </p:sp>
      <p:sp>
        <p:nvSpPr>
          <p:cNvPr id="3" name="Text Placeholder 2"/>
          <p:cNvSpPr>
            <a:spLocks noGrp="1"/>
          </p:cNvSpPr>
          <p:nvPr>
            <p:ph type="body" sz="quarter" idx="17"/>
          </p:nvPr>
        </p:nvSpPr>
        <p:spPr/>
        <p:txBody>
          <a:bodyPr/>
          <a:lstStyle/>
          <a:p>
            <a:pPr marL="0" indent="0">
              <a:spcBef>
                <a:spcPct val="20000"/>
              </a:spcBef>
              <a:buClr>
                <a:schemeClr val="folHlink"/>
              </a:buClr>
              <a:buSzPct val="90000"/>
              <a:buNone/>
              <a:defRPr/>
            </a:pPr>
            <a:r>
              <a:rPr lang="en-US" b="1" kern="0" dirty="0"/>
              <a:t>Final Points</a:t>
            </a:r>
          </a:p>
          <a:p>
            <a:pPr marL="365760" indent="-365760">
              <a:spcBef>
                <a:spcPct val="20000"/>
              </a:spcBef>
              <a:buClr>
                <a:schemeClr val="folHlink"/>
              </a:buClr>
              <a:buSzPct val="90000"/>
              <a:defRPr/>
            </a:pPr>
            <a:r>
              <a:rPr lang="en-US" kern="0" dirty="0"/>
              <a:t>Even if the statistic is as much as ±1.96 standard deviations from the mean of the sampling distribution the confidence interval will still include the value of </a:t>
            </a:r>
            <a:r>
              <a:rPr lang="el-GR" i="1" kern="0" dirty="0"/>
              <a:t>μ</a:t>
            </a:r>
            <a:endParaRPr lang="en-US" kern="0" dirty="0"/>
          </a:p>
          <a:p>
            <a:pPr marL="365760" indent="-365760">
              <a:spcBef>
                <a:spcPct val="20000"/>
              </a:spcBef>
              <a:buClr>
                <a:schemeClr val="folHlink"/>
              </a:buClr>
              <a:buSzPct val="90000"/>
              <a:defRPr/>
            </a:pPr>
            <a:r>
              <a:rPr lang="en-US" kern="0" dirty="0"/>
              <a:t>Only rarely (5 times out of 100) will the interval </a:t>
            </a:r>
            <a:r>
              <a:rPr lang="en-US" i="1" kern="0" dirty="0"/>
              <a:t>not</a:t>
            </a:r>
            <a:r>
              <a:rPr lang="en-US" kern="0" dirty="0"/>
              <a:t> include </a:t>
            </a:r>
            <a:r>
              <a:rPr lang="el-GR" i="1" kern="0" dirty="0"/>
              <a:t>μ</a:t>
            </a:r>
            <a:endParaRPr lang="el-GR" kern="0" dirty="0"/>
          </a:p>
        </p:txBody>
      </p:sp>
    </p:spTree>
    <p:extLst>
      <p:ext uri="{BB962C8B-B14F-4D97-AF65-F5344CB8AC3E}">
        <p14:creationId xmlns:p14="http://schemas.microsoft.com/office/powerpoint/2010/main" val="7446624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Interval Estimation Procedures </a:t>
            </a:r>
            <a:r>
              <a:rPr lang="en-US" altLang="en-US" sz="3200" dirty="0"/>
              <a:t>(15 of 20)</a:t>
            </a:r>
            <a:endParaRPr lang="en-IN" dirty="0"/>
          </a:p>
        </p:txBody>
      </p:sp>
      <p:sp>
        <p:nvSpPr>
          <p:cNvPr id="5" name="Text Placeholder 2"/>
          <p:cNvSpPr>
            <a:spLocks noGrp="1"/>
          </p:cNvSpPr>
          <p:nvPr>
            <p:ph type="body" sz="quarter" idx="17"/>
          </p:nvPr>
        </p:nvSpPr>
        <p:spPr>
          <a:xfrm>
            <a:off x="743576" y="1638300"/>
            <a:ext cx="10876924" cy="2082800"/>
          </a:xfrm>
        </p:spPr>
        <p:txBody>
          <a:bodyPr>
            <a:normAutofit/>
          </a:bodyPr>
          <a:lstStyle/>
          <a:p>
            <a:pPr>
              <a:buNone/>
            </a:pPr>
            <a:r>
              <a:rPr lang="en-US" altLang="en-US" b="1" dirty="0"/>
              <a:t>Confidence Intervals for Sample Proportions</a:t>
            </a:r>
          </a:p>
          <a:p>
            <a:pPr marL="365760" indent="-365760"/>
            <a:r>
              <a:rPr lang="en-US" altLang="en-US" dirty="0"/>
              <a:t>Calculation Steps:</a:t>
            </a:r>
          </a:p>
          <a:p>
            <a:pPr marL="914400" lvl="1" indent="-457200">
              <a:buFont typeface="Times New Roman" panose="02020603050405020304" pitchFamily="18" charset="0"/>
              <a:buAutoNum type="arabicPeriod"/>
            </a:pPr>
            <a:r>
              <a:rPr lang="en-US" altLang="en-US" dirty="0"/>
              <a:t>Set the alpha level</a:t>
            </a:r>
          </a:p>
          <a:p>
            <a:pPr marL="914400" lvl="1" indent="-457200">
              <a:buFont typeface="Times New Roman" panose="02020603050405020304" pitchFamily="18" charset="0"/>
              <a:buAutoNum type="arabicPeriod"/>
            </a:pPr>
            <a:r>
              <a:rPr lang="en-US" altLang="en-US" dirty="0"/>
              <a:t>Find the Z score associated with alpha using Appendix A</a:t>
            </a:r>
          </a:p>
          <a:p>
            <a:pPr marL="914400" lvl="1" indent="-457200">
              <a:buFont typeface="Times New Roman" panose="02020603050405020304" pitchFamily="18" charset="0"/>
              <a:buAutoNum type="arabicPeriod"/>
            </a:pPr>
            <a:r>
              <a:rPr lang="en-US" altLang="en-US" dirty="0"/>
              <a:t>Substitute values into formula</a:t>
            </a:r>
          </a:p>
        </p:txBody>
      </p:sp>
      <p:graphicFrame>
        <p:nvGraphicFramePr>
          <p:cNvPr id="8" name="Object 3" descr="An equation reads, c times i equals P_s plus or minus Z square root of (P_u (1 minus P_u) over N).">
            <a:extLst>
              <a:ext uri="{FF2B5EF4-FFF2-40B4-BE49-F238E27FC236}">
                <a16:creationId xmlns:a16="http://schemas.microsoft.com/office/drawing/2014/main" id="{E5A23BC2-894F-4E09-AB91-9B725CC33717}"/>
              </a:ext>
            </a:extLst>
          </p:cNvPr>
          <p:cNvGraphicFramePr>
            <a:graphicFrameLocks noGrp="1" noChangeAspect="1"/>
          </p:cNvGraphicFramePr>
          <p:nvPr>
            <p:ph type="pic" sz="quarter" idx="10"/>
            <p:extLst>
              <p:ext uri="{D42A27DB-BD31-4B8C-83A1-F6EECF244321}">
                <p14:modId xmlns:p14="http://schemas.microsoft.com/office/powerpoint/2010/main" val="987466982"/>
              </p:ext>
            </p:extLst>
          </p:nvPr>
        </p:nvGraphicFramePr>
        <p:xfrm>
          <a:off x="3676650" y="3903070"/>
          <a:ext cx="2781300" cy="838200"/>
        </p:xfrm>
        <a:graphic>
          <a:graphicData uri="http://schemas.openxmlformats.org/presentationml/2006/ole">
            <mc:AlternateContent xmlns:mc="http://schemas.openxmlformats.org/markup-compatibility/2006">
              <mc:Choice xmlns:v="urn:schemas-microsoft-com:vml" Requires="v">
                <p:oleObj spid="_x0000_s8256" name="Equation" r:id="rId3" imgW="2781000" imgH="838080" progId="Equation.DSMT4">
                  <p:embed/>
                </p:oleObj>
              </mc:Choice>
              <mc:Fallback>
                <p:oleObj name="Equation" r:id="rId3" imgW="2781000" imgH="838080" progId="Equation.DSMT4">
                  <p:embed/>
                  <p:pic>
                    <p:nvPicPr>
                      <p:cNvPr id="6" name="Object 5">
                        <a:extLst>
                          <a:ext uri="{FF2B5EF4-FFF2-40B4-BE49-F238E27FC236}">
                            <a16:creationId xmlns:a16="http://schemas.microsoft.com/office/drawing/2014/main" id="{73C4D800-3248-4C3D-A66E-4AB60B16BB1D}"/>
                          </a:ext>
                        </a:extLst>
                      </p:cNvPr>
                      <p:cNvPicPr/>
                      <p:nvPr/>
                    </p:nvPicPr>
                    <p:blipFill>
                      <a:blip r:embed="rId4"/>
                      <a:stretch>
                        <a:fillRect/>
                      </a:stretch>
                    </p:blipFill>
                    <p:spPr>
                      <a:xfrm>
                        <a:off x="3676650" y="3903070"/>
                        <a:ext cx="2781300" cy="838200"/>
                      </a:xfrm>
                      <a:prstGeom prst="rect">
                        <a:avLst/>
                      </a:prstGeom>
                    </p:spPr>
                  </p:pic>
                </p:oleObj>
              </mc:Fallback>
            </mc:AlternateContent>
          </a:graphicData>
        </a:graphic>
      </p:graphicFrame>
    </p:spTree>
    <p:extLst>
      <p:ext uri="{BB962C8B-B14F-4D97-AF65-F5344CB8AC3E}">
        <p14:creationId xmlns:p14="http://schemas.microsoft.com/office/powerpoint/2010/main" val="493563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Interval Estimation Procedures </a:t>
            </a:r>
            <a:r>
              <a:rPr lang="en-US" altLang="en-US" sz="3200" dirty="0"/>
              <a:t>(16 of 20)</a:t>
            </a:r>
            <a:endParaRPr lang="en-IN" dirty="0"/>
          </a:p>
        </p:txBody>
      </p:sp>
      <p:sp>
        <p:nvSpPr>
          <p:cNvPr id="3" name="Text Placeholder 2"/>
          <p:cNvSpPr>
            <a:spLocks noGrp="1"/>
          </p:cNvSpPr>
          <p:nvPr>
            <p:ph type="body" sz="quarter" idx="17"/>
          </p:nvPr>
        </p:nvSpPr>
        <p:spPr/>
        <p:txBody>
          <a:bodyPr/>
          <a:lstStyle/>
          <a:p>
            <a:pPr>
              <a:spcBef>
                <a:spcPts val="600"/>
              </a:spcBef>
              <a:spcAft>
                <a:spcPts val="600"/>
              </a:spcAft>
              <a:buNone/>
            </a:pPr>
            <a:r>
              <a:rPr lang="en-US" altLang="en-US" b="1" dirty="0"/>
              <a:t>Confidence Intervals for Sample Proportions</a:t>
            </a:r>
          </a:p>
          <a:p>
            <a:pPr marL="365760" indent="-365760">
              <a:spcBef>
                <a:spcPts val="600"/>
              </a:spcBef>
              <a:spcAft>
                <a:spcPts val="600"/>
              </a:spcAft>
            </a:pPr>
            <a:r>
              <a:rPr lang="en-US" altLang="en-US" dirty="0"/>
              <a:t>Note that the formula for the standard error includes the population value we do not currently know and are trying to estimate (</a:t>
            </a:r>
            <a:r>
              <a:rPr lang="en-US" altLang="en-US" dirty="0" err="1"/>
              <a:t>P</a:t>
            </a:r>
            <a:r>
              <a:rPr lang="en-US" altLang="en-US" baseline="-25000" dirty="0" err="1"/>
              <a:t>u</a:t>
            </a:r>
            <a:r>
              <a:rPr lang="en-US" altLang="en-US" dirty="0"/>
              <a:t>)</a:t>
            </a:r>
          </a:p>
          <a:p>
            <a:pPr marL="365760" indent="-365760">
              <a:spcBef>
                <a:spcPts val="600"/>
              </a:spcBef>
              <a:spcAft>
                <a:spcPts val="600"/>
              </a:spcAft>
            </a:pPr>
            <a:r>
              <a:rPr lang="en-US" altLang="en-US" dirty="0"/>
              <a:t>By convention we set </a:t>
            </a:r>
            <a:r>
              <a:rPr lang="en-US" altLang="en-US" dirty="0" err="1"/>
              <a:t>P</a:t>
            </a:r>
            <a:r>
              <a:rPr lang="en-US" altLang="en-US" baseline="-25000" dirty="0" err="1"/>
              <a:t>u</a:t>
            </a:r>
            <a:r>
              <a:rPr lang="en-US" altLang="en-US" dirty="0"/>
              <a:t> equal to 0.50 so that the numerator value [</a:t>
            </a:r>
            <a:r>
              <a:rPr lang="en-US" altLang="en-US" dirty="0" err="1"/>
              <a:t>P</a:t>
            </a:r>
            <a:r>
              <a:rPr lang="en-US" altLang="en-US" baseline="-25000" dirty="0" err="1"/>
              <a:t>u</a:t>
            </a:r>
            <a:r>
              <a:rPr lang="en-US" altLang="en-US" dirty="0"/>
              <a:t>(1-P</a:t>
            </a:r>
            <a:r>
              <a:rPr lang="en-US" altLang="en-US" baseline="-25000" dirty="0"/>
              <a:t>u</a:t>
            </a:r>
            <a:r>
              <a:rPr lang="en-US" altLang="en-US" dirty="0"/>
              <a:t>)] is at its maximum value</a:t>
            </a:r>
            <a:endParaRPr lang="en-US" altLang="en-US" sz="2000" dirty="0"/>
          </a:p>
          <a:p>
            <a:pPr marL="822960" lvl="1" indent="-320040">
              <a:spcBef>
                <a:spcPts val="600"/>
              </a:spcBef>
              <a:spcAft>
                <a:spcPts val="600"/>
              </a:spcAft>
            </a:pPr>
            <a:r>
              <a:rPr lang="en-US" altLang="en-US" sz="2200" dirty="0" err="1"/>
              <a:t>P</a:t>
            </a:r>
            <a:r>
              <a:rPr lang="en-US" altLang="en-US" sz="2200" baseline="-25000" dirty="0" err="1"/>
              <a:t>u</a:t>
            </a:r>
            <a:r>
              <a:rPr lang="en-US" altLang="en-US" sz="2200" dirty="0"/>
              <a:t>(1-P</a:t>
            </a:r>
            <a:r>
              <a:rPr lang="en-US" altLang="en-US" sz="2200" baseline="-25000" dirty="0"/>
              <a:t>u</a:t>
            </a:r>
            <a:r>
              <a:rPr lang="en-US" altLang="en-US" sz="2200" dirty="0"/>
              <a:t>) = (0.50)(1-0.50) = 0.25</a:t>
            </a:r>
          </a:p>
          <a:p>
            <a:pPr marL="365760" indent="-365760">
              <a:spcBef>
                <a:spcPts val="600"/>
              </a:spcBef>
              <a:spcAft>
                <a:spcPts val="600"/>
              </a:spcAft>
            </a:pPr>
            <a:r>
              <a:rPr lang="en-US" altLang="en-US" dirty="0"/>
              <a:t>The calculated interval will be at its maximum width</a:t>
            </a:r>
          </a:p>
          <a:p>
            <a:pPr marL="365760" indent="-365760">
              <a:spcBef>
                <a:spcPts val="600"/>
              </a:spcBef>
              <a:spcAft>
                <a:spcPts val="600"/>
              </a:spcAft>
            </a:pPr>
            <a:r>
              <a:rPr lang="en-US" altLang="en-US" dirty="0"/>
              <a:t>This is considered the most statistically conservative technique</a:t>
            </a:r>
          </a:p>
        </p:txBody>
      </p:sp>
    </p:spTree>
    <p:extLst>
      <p:ext uri="{BB962C8B-B14F-4D97-AF65-F5344CB8AC3E}">
        <p14:creationId xmlns:p14="http://schemas.microsoft.com/office/powerpoint/2010/main" val="21347596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Interval Estimation Procedures </a:t>
            </a:r>
            <a:r>
              <a:rPr lang="en-US" altLang="en-US" sz="3200" dirty="0"/>
              <a:t>(17 of 20)</a:t>
            </a:r>
            <a:endParaRPr lang="en-IN" dirty="0"/>
          </a:p>
        </p:txBody>
      </p:sp>
      <p:sp>
        <p:nvSpPr>
          <p:cNvPr id="3" name="Text Placeholder 2"/>
          <p:cNvSpPr>
            <a:spLocks noGrp="1"/>
          </p:cNvSpPr>
          <p:nvPr>
            <p:ph type="body" sz="quarter" idx="17"/>
          </p:nvPr>
        </p:nvSpPr>
        <p:spPr/>
        <p:txBody>
          <a:bodyPr/>
          <a:lstStyle/>
          <a:p>
            <a:pPr marL="0" indent="0">
              <a:spcAft>
                <a:spcPts val="1200"/>
              </a:spcAft>
              <a:buNone/>
              <a:defRPr/>
            </a:pPr>
            <a:r>
              <a:rPr lang="en-US" b="1" dirty="0"/>
              <a:t>Example 1: Confidence Intervals for Sample Proportions</a:t>
            </a:r>
          </a:p>
          <a:p>
            <a:pPr marL="365760" indent="-365760">
              <a:spcAft>
                <a:spcPts val="1200"/>
              </a:spcAft>
              <a:defRPr/>
            </a:pPr>
            <a:r>
              <a:rPr lang="en-US" dirty="0"/>
              <a:t>We wish to estimate the proportion of students at your university who missed at least one day of classes because of illness last semester</a:t>
            </a:r>
          </a:p>
          <a:p>
            <a:pPr marL="365760" indent="-365760">
              <a:spcAft>
                <a:spcPts val="1200"/>
              </a:spcAft>
              <a:defRPr/>
            </a:pPr>
            <a:r>
              <a:rPr lang="en-US" dirty="0"/>
              <a:t>In a random sample of 200 students, 60 students reported missing one day of class due to illness</a:t>
            </a:r>
          </a:p>
          <a:p>
            <a:pPr marL="365760" indent="-365760">
              <a:spcAft>
                <a:spcPts val="1200"/>
              </a:spcAft>
              <a:defRPr/>
            </a:pPr>
            <a:r>
              <a:rPr lang="en-US" dirty="0"/>
              <a:t>Thus, the sample proportion is 0.30 (60/200)</a:t>
            </a:r>
          </a:p>
          <a:p>
            <a:pPr marL="365760" indent="-365760">
              <a:spcAft>
                <a:spcPts val="1200"/>
              </a:spcAft>
              <a:defRPr/>
            </a:pPr>
            <a:r>
              <a:rPr lang="en-US" dirty="0"/>
              <a:t>Calculate a 95% (alpha = 0.05) confidence interval</a:t>
            </a:r>
          </a:p>
        </p:txBody>
      </p:sp>
    </p:spTree>
    <p:extLst>
      <p:ext uri="{BB962C8B-B14F-4D97-AF65-F5344CB8AC3E}">
        <p14:creationId xmlns:p14="http://schemas.microsoft.com/office/powerpoint/2010/main" val="38825732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Interval Estimation Procedures </a:t>
            </a:r>
            <a:r>
              <a:rPr lang="en-US" altLang="en-US" sz="3200" dirty="0"/>
              <a:t>(18 of 20)</a:t>
            </a:r>
            <a:endParaRPr lang="en-IN" dirty="0"/>
          </a:p>
        </p:txBody>
      </p:sp>
      <p:sp>
        <p:nvSpPr>
          <p:cNvPr id="5" name="Text Placeholder 2"/>
          <p:cNvSpPr>
            <a:spLocks noGrp="1"/>
          </p:cNvSpPr>
          <p:nvPr>
            <p:ph type="body" sz="quarter" idx="17"/>
          </p:nvPr>
        </p:nvSpPr>
        <p:spPr>
          <a:xfrm>
            <a:off x="743576" y="1638300"/>
            <a:ext cx="10711543" cy="504825"/>
          </a:xfrm>
        </p:spPr>
        <p:txBody>
          <a:bodyPr/>
          <a:lstStyle/>
          <a:p>
            <a:pPr marL="0" indent="0">
              <a:buNone/>
            </a:pPr>
            <a:r>
              <a:rPr lang="en-US" altLang="en-US" b="1" dirty="0"/>
              <a:t>Example 1: Confidence Intervals for Sample Proportions</a:t>
            </a:r>
          </a:p>
        </p:txBody>
      </p:sp>
      <p:graphicFrame>
        <p:nvGraphicFramePr>
          <p:cNvPr id="8" name="Object 3" descr="Five line equation. The first line reads, c times i equals P_s plus or minus Z square root of (P_u (1 minus P_u) over N). The second line reads, c times i equals 0.30 plus or minus 1.96 square root of ((0.5 times 0.5) over 200). The third line reads, c times i equals 0.30 plus or minus 1.96 square root of (0.25 over 200). The fourth line reads, c times i equals 0.30 plus or minus 1.96 times 0.04. The fifth line reads, c times i equals 0.30 plus or minus 0.08.">
            <a:extLst>
              <a:ext uri="{FF2B5EF4-FFF2-40B4-BE49-F238E27FC236}">
                <a16:creationId xmlns:a16="http://schemas.microsoft.com/office/drawing/2014/main" id="{E68D63D0-4C87-410F-9335-4A8DEDD11A99}"/>
              </a:ext>
            </a:extLst>
          </p:cNvPr>
          <p:cNvGraphicFramePr>
            <a:graphicFrameLocks noGrp="1" noChangeAspect="1"/>
          </p:cNvGraphicFramePr>
          <p:nvPr>
            <p:ph type="pic" sz="quarter" idx="10"/>
            <p:extLst>
              <p:ext uri="{D42A27DB-BD31-4B8C-83A1-F6EECF244321}">
                <p14:modId xmlns:p14="http://schemas.microsoft.com/office/powerpoint/2010/main" val="2882454706"/>
              </p:ext>
            </p:extLst>
          </p:nvPr>
        </p:nvGraphicFramePr>
        <p:xfrm>
          <a:off x="4103699" y="2300287"/>
          <a:ext cx="3390840" cy="3492360"/>
        </p:xfrm>
        <a:graphic>
          <a:graphicData uri="http://schemas.openxmlformats.org/presentationml/2006/ole">
            <mc:AlternateContent xmlns:mc="http://schemas.openxmlformats.org/markup-compatibility/2006">
              <mc:Choice xmlns:v="urn:schemas-microsoft-com:vml" Requires="v">
                <p:oleObj spid="_x0000_s9277" name="Equation" r:id="rId3" imgW="3390840" imgH="3492360" progId="Equation.DSMT4">
                  <p:embed/>
                </p:oleObj>
              </mc:Choice>
              <mc:Fallback>
                <p:oleObj name="Equation" r:id="rId3" imgW="3390840" imgH="3492360" progId="Equation.DSMT4">
                  <p:embed/>
                  <p:pic>
                    <p:nvPicPr>
                      <p:cNvPr id="6" name="Object 5">
                        <a:extLst>
                          <a:ext uri="{FF2B5EF4-FFF2-40B4-BE49-F238E27FC236}">
                            <a16:creationId xmlns:a16="http://schemas.microsoft.com/office/drawing/2014/main" id="{5B23DA83-B680-4461-8BB7-DAA3DB145BEE}"/>
                          </a:ext>
                        </a:extLst>
                      </p:cNvPr>
                      <p:cNvPicPr/>
                      <p:nvPr/>
                    </p:nvPicPr>
                    <p:blipFill>
                      <a:blip r:embed="rId4"/>
                      <a:stretch>
                        <a:fillRect/>
                      </a:stretch>
                    </p:blipFill>
                    <p:spPr>
                      <a:xfrm>
                        <a:off x="4103699" y="2300287"/>
                        <a:ext cx="3390840" cy="3492360"/>
                      </a:xfrm>
                      <a:prstGeom prst="rect">
                        <a:avLst/>
                      </a:prstGeom>
                    </p:spPr>
                  </p:pic>
                </p:oleObj>
              </mc:Fallback>
            </mc:AlternateContent>
          </a:graphicData>
        </a:graphic>
      </p:graphicFrame>
    </p:spTree>
    <p:extLst>
      <p:ext uri="{BB962C8B-B14F-4D97-AF65-F5344CB8AC3E}">
        <p14:creationId xmlns:p14="http://schemas.microsoft.com/office/powerpoint/2010/main" val="35591440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Interval Estimation Procedures </a:t>
            </a:r>
            <a:r>
              <a:rPr lang="en-US" altLang="en-US" sz="3200" dirty="0"/>
              <a:t>(19 of 20)</a:t>
            </a:r>
            <a:endParaRPr lang="en-IN" dirty="0"/>
          </a:p>
        </p:txBody>
      </p:sp>
      <p:sp>
        <p:nvSpPr>
          <p:cNvPr id="5" name="Text Placeholder 2"/>
          <p:cNvSpPr>
            <a:spLocks noGrp="1"/>
          </p:cNvSpPr>
          <p:nvPr>
            <p:ph type="body" sz="quarter" idx="17"/>
          </p:nvPr>
        </p:nvSpPr>
        <p:spPr>
          <a:xfrm>
            <a:off x="743576" y="1638300"/>
            <a:ext cx="10711543" cy="1803400"/>
          </a:xfrm>
        </p:spPr>
        <p:txBody>
          <a:bodyPr>
            <a:normAutofit/>
          </a:bodyPr>
          <a:lstStyle/>
          <a:p>
            <a:pPr marL="0" indent="0">
              <a:buNone/>
              <a:defRPr/>
            </a:pPr>
            <a:r>
              <a:rPr lang="en-US" b="1" dirty="0"/>
              <a:t>Example 2: Confidence Intervals for Sample Proportions</a:t>
            </a:r>
          </a:p>
          <a:p>
            <a:pPr>
              <a:defRPr/>
            </a:pPr>
            <a:r>
              <a:rPr lang="en-US" dirty="0"/>
              <a:t>If 42% of a random sample of 764 from a Midwestern city are Republicans, what percentage of the entire city are Republicans?</a:t>
            </a:r>
          </a:p>
          <a:p>
            <a:pPr>
              <a:defRPr/>
            </a:pPr>
            <a:r>
              <a:rPr lang="en-US" dirty="0"/>
              <a:t>Calculate a 95% (alpha = 0.05) confidence interval</a:t>
            </a:r>
          </a:p>
        </p:txBody>
      </p:sp>
      <p:graphicFrame>
        <p:nvGraphicFramePr>
          <p:cNvPr id="8" name="Object 3" descr="Three line equation. The first line reads, c times i equals P_s plus or minus Z square root of (P_u (1 minus P_u) over N). The second line reads, c times i equals 0.42 plus or minus 1.96 square root of (0.50 (1 minus 0.50) over 764). The third line reads, c times i equals 0.42 plus or minus 0.04.">
            <a:extLst>
              <a:ext uri="{FF2B5EF4-FFF2-40B4-BE49-F238E27FC236}">
                <a16:creationId xmlns:a16="http://schemas.microsoft.com/office/drawing/2014/main" id="{5CF266C8-67B5-41FB-B361-C4E9F55E6C92}"/>
              </a:ext>
            </a:extLst>
          </p:cNvPr>
          <p:cNvGraphicFramePr>
            <a:graphicFrameLocks noGrp="1" noChangeAspect="1"/>
          </p:cNvGraphicFramePr>
          <p:nvPr>
            <p:ph type="pic" sz="quarter" idx="10"/>
            <p:extLst>
              <p:ext uri="{D42A27DB-BD31-4B8C-83A1-F6EECF244321}">
                <p14:modId xmlns:p14="http://schemas.microsoft.com/office/powerpoint/2010/main" val="1279955801"/>
              </p:ext>
            </p:extLst>
          </p:nvPr>
        </p:nvGraphicFramePr>
        <p:xfrm>
          <a:off x="3575050" y="3702049"/>
          <a:ext cx="3860640" cy="2120760"/>
        </p:xfrm>
        <a:graphic>
          <a:graphicData uri="http://schemas.openxmlformats.org/presentationml/2006/ole">
            <mc:AlternateContent xmlns:mc="http://schemas.openxmlformats.org/markup-compatibility/2006">
              <mc:Choice xmlns:v="urn:schemas-microsoft-com:vml" Requires="v">
                <p:oleObj spid="_x0000_s3185" name="Equation" r:id="rId3" imgW="3860640" imgH="2120760" progId="Equation.DSMT4">
                  <p:embed/>
                </p:oleObj>
              </mc:Choice>
              <mc:Fallback>
                <p:oleObj name="Equation" r:id="rId3" imgW="3860640" imgH="2120760" progId="Equation.DSMT4">
                  <p:embed/>
                  <p:pic>
                    <p:nvPicPr>
                      <p:cNvPr id="8" name="Object 3">
                        <a:extLst>
                          <a:ext uri="{FF2B5EF4-FFF2-40B4-BE49-F238E27FC236}">
                            <a16:creationId xmlns:a16="http://schemas.microsoft.com/office/drawing/2014/main" id="{E68D63D0-4C87-410F-9335-4A8DEDD11A99}"/>
                          </a:ext>
                        </a:extLst>
                      </p:cNvPr>
                      <p:cNvPicPr/>
                      <p:nvPr/>
                    </p:nvPicPr>
                    <p:blipFill>
                      <a:blip r:embed="rId4"/>
                      <a:stretch>
                        <a:fillRect/>
                      </a:stretch>
                    </p:blipFill>
                    <p:spPr>
                      <a:xfrm>
                        <a:off x="3575050" y="3702049"/>
                        <a:ext cx="3860640" cy="2120760"/>
                      </a:xfrm>
                      <a:prstGeom prst="rect">
                        <a:avLst/>
                      </a:prstGeom>
                    </p:spPr>
                  </p:pic>
                </p:oleObj>
              </mc:Fallback>
            </mc:AlternateContent>
          </a:graphicData>
        </a:graphic>
      </p:graphicFrame>
    </p:spTree>
    <p:extLst>
      <p:ext uri="{BB962C8B-B14F-4D97-AF65-F5344CB8AC3E}">
        <p14:creationId xmlns:p14="http://schemas.microsoft.com/office/powerpoint/2010/main" val="9620959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Interval Estimation Procedures </a:t>
            </a:r>
            <a:r>
              <a:rPr lang="en-US" altLang="en-US" sz="3200" dirty="0"/>
              <a:t>(20 of 20)</a:t>
            </a:r>
            <a:endParaRPr lang="en-IN" dirty="0"/>
          </a:p>
        </p:txBody>
      </p:sp>
      <p:sp>
        <p:nvSpPr>
          <p:cNvPr id="3" name="Text Placeholder 2"/>
          <p:cNvSpPr>
            <a:spLocks noGrp="1"/>
          </p:cNvSpPr>
          <p:nvPr>
            <p:ph type="body" sz="quarter" idx="17"/>
          </p:nvPr>
        </p:nvSpPr>
        <p:spPr/>
        <p:txBody>
          <a:bodyPr/>
          <a:lstStyle/>
          <a:p>
            <a:pPr marL="0" indent="0">
              <a:spcBef>
                <a:spcPts val="600"/>
              </a:spcBef>
              <a:spcAft>
                <a:spcPts val="1200"/>
              </a:spcAft>
              <a:buClr>
                <a:schemeClr val="folHlink"/>
              </a:buClr>
              <a:buSzPct val="90000"/>
              <a:buNone/>
              <a:defRPr/>
            </a:pPr>
            <a:r>
              <a:rPr lang="en-US" b="1" kern="0" dirty="0"/>
              <a:t>Example 2: Confidence Intervals for Sample Proportions</a:t>
            </a:r>
          </a:p>
          <a:p>
            <a:pPr marL="365760" indent="-365760">
              <a:spcBef>
                <a:spcPts val="600"/>
              </a:spcBef>
              <a:spcAft>
                <a:spcPts val="1200"/>
              </a:spcAft>
              <a:buClr>
                <a:schemeClr val="folHlink"/>
              </a:buClr>
              <a:buSzPct val="90000"/>
              <a:defRPr/>
            </a:pPr>
            <a:r>
              <a:rPr lang="en-US" kern="0" dirty="0"/>
              <a:t>Changing back to percentages, we can estimate that 42% ± 4% of city residents are Republicans</a:t>
            </a:r>
          </a:p>
          <a:p>
            <a:pPr marL="365760" indent="-365760">
              <a:spcBef>
                <a:spcPts val="600"/>
              </a:spcBef>
              <a:spcAft>
                <a:spcPts val="1200"/>
              </a:spcAft>
              <a:buClr>
                <a:schemeClr val="folHlink"/>
              </a:buClr>
              <a:buSzPct val="90000"/>
              <a:defRPr/>
            </a:pPr>
            <a:r>
              <a:rPr lang="en-US" kern="0" dirty="0"/>
              <a:t>Another way to state the interval:</a:t>
            </a:r>
          </a:p>
          <a:p>
            <a:pPr marL="822960" lvl="1" indent="-320040">
              <a:spcBef>
                <a:spcPts val="600"/>
              </a:spcBef>
              <a:spcAft>
                <a:spcPts val="1200"/>
              </a:spcAft>
              <a:buClr>
                <a:schemeClr val="accent1"/>
              </a:buClr>
              <a:buSzPct val="75000"/>
              <a:defRPr/>
            </a:pPr>
            <a:r>
              <a:rPr lang="en-US" kern="0" dirty="0"/>
              <a:t>38% ≤ </a:t>
            </a:r>
            <a:r>
              <a:rPr lang="en-US" i="1" kern="0" dirty="0" err="1"/>
              <a:t>P</a:t>
            </a:r>
            <a:r>
              <a:rPr lang="en-US" i="1" kern="0" baseline="-25000" dirty="0" err="1"/>
              <a:t>u</a:t>
            </a:r>
            <a:r>
              <a:rPr lang="en-US" i="1" kern="0" baseline="-25000" dirty="0"/>
              <a:t> </a:t>
            </a:r>
            <a:r>
              <a:rPr lang="en-US" kern="0" dirty="0"/>
              <a:t>≤  46%</a:t>
            </a:r>
          </a:p>
          <a:p>
            <a:pPr marL="822960" lvl="1" indent="-320040">
              <a:spcBef>
                <a:spcPts val="600"/>
              </a:spcBef>
              <a:spcAft>
                <a:spcPts val="1200"/>
              </a:spcAft>
              <a:buClr>
                <a:schemeClr val="accent1"/>
              </a:buClr>
              <a:buSzPct val="75000"/>
              <a:defRPr/>
            </a:pPr>
            <a:r>
              <a:rPr lang="en-US" kern="0" dirty="0"/>
              <a:t>We estimate the population value is greater than or equal to 38% and less than or equal to 46%</a:t>
            </a:r>
          </a:p>
          <a:p>
            <a:pPr marL="365760" indent="-365760">
              <a:spcBef>
                <a:spcPts val="600"/>
              </a:spcBef>
              <a:spcAft>
                <a:spcPts val="1200"/>
              </a:spcAft>
              <a:buClr>
                <a:schemeClr val="folHlink"/>
              </a:buClr>
              <a:buSzPct val="90000"/>
              <a:defRPr/>
            </a:pPr>
            <a:r>
              <a:rPr lang="en-US" kern="0" dirty="0"/>
              <a:t>This interval has a .05 chance of being wrong</a:t>
            </a:r>
            <a:endParaRPr lang="el-GR" kern="0" dirty="0"/>
          </a:p>
        </p:txBody>
      </p:sp>
    </p:spTree>
    <p:extLst>
      <p:ext uri="{BB962C8B-B14F-4D97-AF65-F5344CB8AC3E}">
        <p14:creationId xmlns:p14="http://schemas.microsoft.com/office/powerpoint/2010/main" val="40526294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Interpretations (1 of 2)</a:t>
            </a:r>
            <a:endParaRPr lang="en-IN" dirty="0"/>
          </a:p>
        </p:txBody>
      </p:sp>
      <p:sp>
        <p:nvSpPr>
          <p:cNvPr id="3" name="Text Placeholder 2"/>
          <p:cNvSpPr>
            <a:spLocks noGrp="1"/>
          </p:cNvSpPr>
          <p:nvPr>
            <p:ph type="body" sz="quarter" idx="17"/>
          </p:nvPr>
        </p:nvSpPr>
        <p:spPr/>
        <p:txBody>
          <a:bodyPr/>
          <a:lstStyle/>
          <a:p>
            <a:pPr marL="0" indent="0">
              <a:spcBef>
                <a:spcPts val="1200"/>
              </a:spcBef>
              <a:spcAft>
                <a:spcPts val="600"/>
              </a:spcAft>
              <a:buClr>
                <a:schemeClr val="folHlink"/>
              </a:buClr>
              <a:buSzPct val="90000"/>
              <a:buNone/>
              <a:defRPr/>
            </a:pPr>
            <a:r>
              <a:rPr lang="en-US" b="1" kern="0" dirty="0"/>
              <a:t>Interpret a confidence interval in a sentence or two that includes information on:</a:t>
            </a:r>
          </a:p>
          <a:p>
            <a:pPr marL="365760" indent="-365760">
              <a:spcBef>
                <a:spcPts val="1200"/>
              </a:spcBef>
              <a:spcAft>
                <a:spcPts val="600"/>
              </a:spcAft>
              <a:buClr>
                <a:schemeClr val="folHlink"/>
              </a:buClr>
              <a:buSzPct val="90000"/>
              <a:defRPr/>
            </a:pPr>
            <a:r>
              <a:rPr lang="en-US" kern="0" dirty="0"/>
              <a:t>The sample statistic (mean or proportion)</a:t>
            </a:r>
          </a:p>
          <a:p>
            <a:pPr marL="365760" indent="-365760">
              <a:spcBef>
                <a:spcPts val="1200"/>
              </a:spcBef>
              <a:spcAft>
                <a:spcPts val="600"/>
              </a:spcAft>
              <a:buClr>
                <a:schemeClr val="folHlink"/>
              </a:buClr>
              <a:buSzPct val="90000"/>
              <a:defRPr/>
            </a:pPr>
            <a:r>
              <a:rPr lang="en-US" kern="0" dirty="0"/>
              <a:t>The calculated confidence interval</a:t>
            </a:r>
          </a:p>
          <a:p>
            <a:pPr marL="365760" indent="-365760">
              <a:spcBef>
                <a:spcPts val="1200"/>
              </a:spcBef>
              <a:spcAft>
                <a:spcPts val="600"/>
              </a:spcAft>
              <a:buClr>
                <a:schemeClr val="folHlink"/>
              </a:buClr>
              <a:buSzPct val="90000"/>
              <a:defRPr/>
            </a:pPr>
            <a:r>
              <a:rPr lang="en-US" kern="0" dirty="0"/>
              <a:t>The sample size (N)</a:t>
            </a:r>
          </a:p>
          <a:p>
            <a:pPr marL="365760" indent="-365760">
              <a:spcBef>
                <a:spcPts val="1200"/>
              </a:spcBef>
              <a:spcAft>
                <a:spcPts val="600"/>
              </a:spcAft>
              <a:buClr>
                <a:schemeClr val="folHlink"/>
              </a:buClr>
              <a:buSzPct val="90000"/>
              <a:defRPr/>
            </a:pPr>
            <a:r>
              <a:rPr lang="en-US" kern="0" dirty="0"/>
              <a:t>The population to which you are estimating</a:t>
            </a:r>
          </a:p>
          <a:p>
            <a:pPr marL="365760" indent="-365760">
              <a:spcBef>
                <a:spcPts val="1200"/>
              </a:spcBef>
              <a:spcAft>
                <a:spcPts val="600"/>
              </a:spcAft>
              <a:buClr>
                <a:schemeClr val="folHlink"/>
              </a:buClr>
              <a:buSzPct val="90000"/>
              <a:defRPr/>
            </a:pPr>
            <a:r>
              <a:rPr lang="en-US" kern="0" dirty="0"/>
              <a:t>The confidence level (often 95%)</a:t>
            </a:r>
            <a:endParaRPr lang="el-GR" kern="0" dirty="0"/>
          </a:p>
        </p:txBody>
      </p:sp>
    </p:spTree>
    <p:extLst>
      <p:ext uri="{BB962C8B-B14F-4D97-AF65-F5344CB8AC3E}">
        <p14:creationId xmlns:p14="http://schemas.microsoft.com/office/powerpoint/2010/main" val="18674091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Interpretations (2 of 2)</a:t>
            </a:r>
            <a:endParaRPr lang="en-IN" dirty="0"/>
          </a:p>
        </p:txBody>
      </p:sp>
      <p:sp>
        <p:nvSpPr>
          <p:cNvPr id="3" name="Text Placeholder 2"/>
          <p:cNvSpPr>
            <a:spLocks noGrp="1"/>
          </p:cNvSpPr>
          <p:nvPr>
            <p:ph type="body" sz="quarter" idx="17"/>
          </p:nvPr>
        </p:nvSpPr>
        <p:spPr/>
        <p:txBody>
          <a:bodyPr/>
          <a:lstStyle/>
          <a:p>
            <a:pPr marL="0" indent="0">
              <a:spcBef>
                <a:spcPts val="600"/>
              </a:spcBef>
              <a:spcAft>
                <a:spcPts val="600"/>
              </a:spcAft>
              <a:buClr>
                <a:schemeClr val="folHlink"/>
              </a:buClr>
              <a:buSzPct val="90000"/>
              <a:buNone/>
              <a:defRPr/>
            </a:pPr>
            <a:r>
              <a:rPr lang="en-US" b="1" kern="0" dirty="0"/>
              <a:t>Examples:</a:t>
            </a:r>
          </a:p>
          <a:p>
            <a:pPr marL="365760" indent="-365760">
              <a:spcBef>
                <a:spcPts val="600"/>
              </a:spcBef>
              <a:spcAft>
                <a:spcPts val="600"/>
              </a:spcAft>
              <a:buClr>
                <a:schemeClr val="folHlink"/>
              </a:buClr>
              <a:buSzPct val="90000"/>
              <a:defRPr/>
            </a:pPr>
            <a:r>
              <a:rPr lang="en-US" kern="0" dirty="0" err="1"/>
              <a:t>c.i.</a:t>
            </a:r>
            <a:r>
              <a:rPr lang="en-US" kern="0" dirty="0"/>
              <a:t> = 45,000 </a:t>
            </a:r>
            <a:r>
              <a:rPr kumimoji="1" lang="en-US" dirty="0"/>
              <a:t>±</a:t>
            </a:r>
            <a:r>
              <a:rPr lang="en-US" kern="0" dirty="0"/>
              <a:t> 17.55 = $44,982.45 to $45,017.55</a:t>
            </a:r>
          </a:p>
          <a:p>
            <a:pPr marL="822960" lvl="1" indent="-320040">
              <a:spcBef>
                <a:spcPts val="600"/>
              </a:spcBef>
              <a:spcAft>
                <a:spcPts val="600"/>
              </a:spcAft>
              <a:buClr>
                <a:schemeClr val="folHlink"/>
              </a:buClr>
              <a:buSzPct val="90000"/>
              <a:defRPr/>
            </a:pPr>
            <a:r>
              <a:rPr lang="en-US" kern="0" dirty="0"/>
              <a:t>“Based on a sample of 200 community residents, we are 95% confident that the estimated average income for the entire community is between $44,982.45 and $45,017.55”</a:t>
            </a:r>
          </a:p>
          <a:p>
            <a:pPr marL="365760" indent="-365760">
              <a:spcBef>
                <a:spcPts val="600"/>
              </a:spcBef>
              <a:spcAft>
                <a:spcPts val="600"/>
              </a:spcAft>
              <a:buClr>
                <a:schemeClr val="folHlink"/>
              </a:buClr>
              <a:buSzPct val="90000"/>
              <a:defRPr/>
            </a:pPr>
            <a:r>
              <a:rPr lang="en-US" kern="0" dirty="0" err="1"/>
              <a:t>c.i.</a:t>
            </a:r>
            <a:r>
              <a:rPr lang="en-US" kern="0" dirty="0"/>
              <a:t> = 0.30 </a:t>
            </a:r>
            <a:r>
              <a:rPr kumimoji="1" lang="en-US" dirty="0"/>
              <a:t>± 0.08 = 0.22 to 0.38</a:t>
            </a:r>
          </a:p>
          <a:p>
            <a:pPr marL="822960" lvl="1" indent="-320040">
              <a:spcBef>
                <a:spcPts val="600"/>
              </a:spcBef>
              <a:spcAft>
                <a:spcPts val="600"/>
              </a:spcAft>
              <a:buClr>
                <a:schemeClr val="folHlink"/>
              </a:buClr>
              <a:buSzPct val="90000"/>
              <a:defRPr/>
            </a:pPr>
            <a:r>
              <a:rPr kumimoji="1" lang="en-US" kern="0" dirty="0"/>
              <a:t>“Based on a sample of 200 college students, we are 95% confident that the estimated proportion of students that had missed one day of class due to illness last year is between 0.22 and 0.38, or between 22% and 38%</a:t>
            </a:r>
            <a:endParaRPr lang="en-US" kern="0" dirty="0"/>
          </a:p>
        </p:txBody>
      </p:sp>
    </p:spTree>
    <p:extLst>
      <p:ext uri="{BB962C8B-B14F-4D97-AF65-F5344CB8AC3E}">
        <p14:creationId xmlns:p14="http://schemas.microsoft.com/office/powerpoint/2010/main" val="4901991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sz="3600" dirty="0"/>
              <a:t>Width of Interval Estimates (1 of 2)</a:t>
            </a:r>
            <a:endParaRPr lang="en-IN" dirty="0"/>
          </a:p>
        </p:txBody>
      </p:sp>
      <p:sp>
        <p:nvSpPr>
          <p:cNvPr id="6" name="Text Placeholder 2"/>
          <p:cNvSpPr>
            <a:spLocks noGrp="1"/>
          </p:cNvSpPr>
          <p:nvPr>
            <p:ph type="body" sz="quarter" idx="17"/>
          </p:nvPr>
        </p:nvSpPr>
        <p:spPr>
          <a:xfrm>
            <a:off x="743576" y="1638299"/>
            <a:ext cx="10711543" cy="1333501"/>
          </a:xfrm>
        </p:spPr>
        <p:txBody>
          <a:bodyPr>
            <a:normAutofit fontScale="85000" lnSpcReduction="10000"/>
          </a:bodyPr>
          <a:lstStyle/>
          <a:p>
            <a:pPr marL="0" indent="0">
              <a:spcBef>
                <a:spcPct val="20000"/>
              </a:spcBef>
              <a:buClr>
                <a:schemeClr val="folHlink"/>
              </a:buClr>
              <a:buSzPct val="90000"/>
              <a:buNone/>
              <a:defRPr/>
            </a:pPr>
            <a:r>
              <a:rPr lang="en-US" kern="0" dirty="0"/>
              <a:t>The width of confidence intervals can be controlled by manipulating two terms in the equation:</a:t>
            </a:r>
          </a:p>
          <a:p>
            <a:pPr marL="457200" indent="-457200">
              <a:spcBef>
                <a:spcPct val="20000"/>
              </a:spcBef>
              <a:buClr>
                <a:schemeClr val="folHlink"/>
              </a:buClr>
              <a:buSzPct val="90000"/>
              <a:buFont typeface="+mj-lt"/>
              <a:buAutoNum type="arabicPeriod"/>
              <a:defRPr/>
            </a:pPr>
            <a:r>
              <a:rPr lang="en-US" kern="0" dirty="0"/>
              <a:t>The confidence level (or alpha)</a:t>
            </a:r>
          </a:p>
          <a:p>
            <a:pPr lvl="1">
              <a:spcBef>
                <a:spcPct val="20000"/>
              </a:spcBef>
              <a:buClr>
                <a:schemeClr val="folHlink"/>
              </a:buClr>
              <a:buSzPct val="90000"/>
              <a:defRPr/>
            </a:pPr>
            <a:r>
              <a:rPr lang="en-US" sz="2400" kern="0" dirty="0"/>
              <a:t>When the confidence level increases (and the alpha decreases) the calculated interval is wider</a:t>
            </a:r>
          </a:p>
        </p:txBody>
      </p:sp>
      <p:sp>
        <p:nvSpPr>
          <p:cNvPr id="7" name="Text Placeholder 3"/>
          <p:cNvSpPr>
            <a:spLocks noGrp="1"/>
          </p:cNvSpPr>
          <p:nvPr>
            <p:ph type="body" sz="quarter" idx="18"/>
          </p:nvPr>
        </p:nvSpPr>
        <p:spPr>
          <a:xfrm>
            <a:off x="736881" y="3222060"/>
            <a:ext cx="10711543" cy="420128"/>
          </a:xfrm>
        </p:spPr>
        <p:txBody>
          <a:bodyPr>
            <a:normAutofit/>
          </a:bodyPr>
          <a:lstStyle/>
          <a:p>
            <a:pPr marL="0" indent="0">
              <a:buNone/>
            </a:pPr>
            <a:r>
              <a:rPr lang="en-IN" sz="2000" b="1" dirty="0"/>
              <a:t>Confidence Intervals Grow Wider as Confidence Levels Increase (</a:t>
            </a:r>
            <a:r>
              <a:rPr lang="en-IN" sz="2000" b="1" i="1" dirty="0"/>
              <a:t>	</a:t>
            </a:r>
            <a:endParaRPr lang="en-IN" sz="2000" dirty="0"/>
          </a:p>
        </p:txBody>
      </p:sp>
      <p:sp>
        <p:nvSpPr>
          <p:cNvPr id="11" name="Text Placeholder 4">
            <a:extLst>
              <a:ext uri="{FF2B5EF4-FFF2-40B4-BE49-F238E27FC236}">
                <a16:creationId xmlns:a16="http://schemas.microsoft.com/office/drawing/2014/main" id="{8F520F39-C301-465B-A716-565F348C7CA2}"/>
              </a:ext>
            </a:extLst>
          </p:cNvPr>
          <p:cNvSpPr>
            <a:spLocks noGrp="1"/>
          </p:cNvSpPr>
          <p:nvPr>
            <p:ph type="body" sz="quarter" idx="20"/>
          </p:nvPr>
        </p:nvSpPr>
        <p:spPr>
          <a:xfrm>
            <a:off x="743575" y="3256329"/>
            <a:ext cx="10711543" cy="758459"/>
          </a:xfrm>
        </p:spPr>
        <p:txBody>
          <a:bodyPr/>
          <a:lstStyle/>
          <a:p>
            <a:pPr marL="0" indent="457200">
              <a:buNone/>
            </a:pPr>
            <a:r>
              <a:rPr lang="en-IN" b="1" dirty="0"/>
              <a:t>                                                                                             </a:t>
            </a:r>
            <a:r>
              <a:rPr lang="en-IN" sz="2000" b="1" dirty="0"/>
              <a:t>= $45,000, </a:t>
            </a:r>
            <a:r>
              <a:rPr lang="en-IN" sz="2000" b="1" i="1" dirty="0"/>
              <a:t>s </a:t>
            </a:r>
            <a:r>
              <a:rPr lang="en-IN" sz="2000" b="1" dirty="0"/>
              <a:t>= $200, </a:t>
            </a:r>
            <a:r>
              <a:rPr lang="en-IN" sz="2000" b="1" i="1" dirty="0"/>
              <a:t>N </a:t>
            </a:r>
            <a:r>
              <a:rPr lang="en-IN" sz="2000" b="1" dirty="0"/>
              <a:t>= 500 throughout)</a:t>
            </a:r>
            <a:endParaRPr lang="en-IN" dirty="0"/>
          </a:p>
        </p:txBody>
      </p:sp>
      <p:graphicFrame>
        <p:nvGraphicFramePr>
          <p:cNvPr id="16" name="Object 5">
            <a:extLst>
              <a:ext uri="{FF2B5EF4-FFF2-40B4-BE49-F238E27FC236}">
                <a16:creationId xmlns:a16="http://schemas.microsoft.com/office/drawing/2014/main" id="{D86CCECE-DE01-4ED8-B6BC-B4FA975EA784}"/>
              </a:ext>
            </a:extLst>
          </p:cNvPr>
          <p:cNvGraphicFramePr>
            <a:graphicFrameLocks noGrp="1" noChangeAspect="1"/>
          </p:cNvGraphicFramePr>
          <p:nvPr>
            <p:ph type="tbl" sz="quarter" idx="21"/>
            <p:extLst>
              <p:ext uri="{D42A27DB-BD31-4B8C-83A1-F6EECF244321}">
                <p14:modId xmlns:p14="http://schemas.microsoft.com/office/powerpoint/2010/main" val="3285422665"/>
              </p:ext>
            </p:extLst>
          </p:nvPr>
        </p:nvGraphicFramePr>
        <p:xfrm>
          <a:off x="8677275" y="3255963"/>
          <a:ext cx="293688" cy="317500"/>
        </p:xfrm>
        <a:graphic>
          <a:graphicData uri="http://schemas.openxmlformats.org/presentationml/2006/ole">
            <mc:AlternateContent xmlns:mc="http://schemas.openxmlformats.org/markup-compatibility/2006">
              <mc:Choice xmlns:v="urn:schemas-microsoft-com:vml" Requires="v">
                <p:oleObj spid="_x0000_s10292" name="Equation" r:id="rId3" imgW="304560" imgH="330120" progId="Equation.DSMT4">
                  <p:embed/>
                </p:oleObj>
              </mc:Choice>
              <mc:Fallback>
                <p:oleObj name="Equation" r:id="rId3" imgW="304560" imgH="330120" progId="Equation.DSMT4">
                  <p:embed/>
                  <p:pic>
                    <p:nvPicPr>
                      <p:cNvPr id="15" name="Object 14">
                        <a:extLst>
                          <a:ext uri="{FF2B5EF4-FFF2-40B4-BE49-F238E27FC236}">
                            <a16:creationId xmlns:a16="http://schemas.microsoft.com/office/drawing/2014/main" id="{3E634997-89AB-4B5A-8549-50ACB46F0D19}"/>
                          </a:ext>
                        </a:extLst>
                      </p:cNvPr>
                      <p:cNvPicPr/>
                      <p:nvPr/>
                    </p:nvPicPr>
                    <p:blipFill>
                      <a:blip r:embed="rId4"/>
                      <a:stretch>
                        <a:fillRect/>
                      </a:stretch>
                    </p:blipFill>
                    <p:spPr>
                      <a:xfrm>
                        <a:off x="8677275" y="3255963"/>
                        <a:ext cx="293688" cy="317500"/>
                      </a:xfrm>
                      <a:prstGeom prst="rect">
                        <a:avLst/>
                      </a:prstGeom>
                    </p:spPr>
                  </p:pic>
                </p:oleObj>
              </mc:Fallback>
            </mc:AlternateContent>
          </a:graphicData>
        </a:graphic>
      </p:graphicFrame>
      <p:graphicFrame>
        <p:nvGraphicFramePr>
          <p:cNvPr id="9" name="Table 6" descr="A table represents the width of interval estimates. The column headers read, alpha, confidence level, interval, and interval width. The table infers the following data: 0.10, 90 percent, 45,000 dollars plus or minus 14.77, and 29.54 dollars; 0.05, 95 percent, 45,000 dollars plus or minus 17.54, and 35.08 dollars; 0.01, 99 percent, 45,000 dollars plus or minus 23.09, and 46.18 dollars; 0.001, 99.9 percent, 45,000 dollars plus or minus 29.71, and 59.42 dollars."/>
          <p:cNvGraphicFramePr>
            <a:graphicFrameLocks noGrp="1"/>
          </p:cNvGraphicFramePr>
          <p:nvPr>
            <p:ph type="tbl" sz="quarter" idx="10"/>
            <p:extLst>
              <p:ext uri="{D42A27DB-BD31-4B8C-83A1-F6EECF244321}">
                <p14:modId xmlns:p14="http://schemas.microsoft.com/office/powerpoint/2010/main" val="3753598876"/>
              </p:ext>
            </p:extLst>
          </p:nvPr>
        </p:nvGraphicFramePr>
        <p:xfrm>
          <a:off x="1895475" y="4130675"/>
          <a:ext cx="7680960" cy="1976435"/>
        </p:xfrm>
        <a:graphic>
          <a:graphicData uri="http://schemas.openxmlformats.org/drawingml/2006/table">
            <a:tbl>
              <a:tblPr firstRow="1" bandRow="1">
                <a:tableStyleId>{5C22544A-7EE6-4342-B048-85BDC9FD1C3A}</a:tableStyleId>
              </a:tblPr>
              <a:tblGrid>
                <a:gridCol w="1632222">
                  <a:extLst>
                    <a:ext uri="{9D8B030D-6E8A-4147-A177-3AD203B41FA5}">
                      <a16:colId xmlns:a16="http://schemas.microsoft.com/office/drawing/2014/main" val="20000"/>
                    </a:ext>
                  </a:extLst>
                </a:gridCol>
                <a:gridCol w="2038666">
                  <a:extLst>
                    <a:ext uri="{9D8B030D-6E8A-4147-A177-3AD203B41FA5}">
                      <a16:colId xmlns:a16="http://schemas.microsoft.com/office/drawing/2014/main" val="20001"/>
                    </a:ext>
                  </a:extLst>
                </a:gridCol>
                <a:gridCol w="2101088">
                  <a:extLst>
                    <a:ext uri="{9D8B030D-6E8A-4147-A177-3AD203B41FA5}">
                      <a16:colId xmlns:a16="http://schemas.microsoft.com/office/drawing/2014/main" val="20002"/>
                    </a:ext>
                  </a:extLst>
                </a:gridCol>
                <a:gridCol w="1908984">
                  <a:extLst>
                    <a:ext uri="{9D8B030D-6E8A-4147-A177-3AD203B41FA5}">
                      <a16:colId xmlns:a16="http://schemas.microsoft.com/office/drawing/2014/main" val="20003"/>
                    </a:ext>
                  </a:extLst>
                </a:gridCol>
              </a:tblGrid>
              <a:tr h="395287">
                <a:tc>
                  <a:txBody>
                    <a:bodyPr/>
                    <a:lstStyle/>
                    <a:p>
                      <a:pPr algn="ctr"/>
                      <a:r>
                        <a:rPr lang="en-IN" sz="1800" b="1" i="0" u="none" strike="noStrike" kern="1200" baseline="0" dirty="0">
                          <a:solidFill>
                            <a:srgbClr val="000000"/>
                          </a:solidFill>
                          <a:latin typeface="Arial" panose="020B0604020202020204" pitchFamily="34" charset="0"/>
                          <a:ea typeface="+mn-ea"/>
                          <a:cs typeface="Arial" panose="020B0604020202020204" pitchFamily="34" charset="0"/>
                        </a:rPr>
                        <a:t>Alpha (</a:t>
                      </a:r>
                      <a:r>
                        <a:rPr lang="el-GR" sz="1800" b="1" i="1" u="none" strike="noStrike" kern="1200" baseline="0" dirty="0">
                          <a:solidFill>
                            <a:srgbClr val="000000"/>
                          </a:solidFill>
                          <a:latin typeface="Arial" panose="020B0604020202020204" pitchFamily="34" charset="0"/>
                          <a:ea typeface="+mn-ea"/>
                          <a:cs typeface="Arial" panose="020B0604020202020204" pitchFamily="34" charset="0"/>
                        </a:rPr>
                        <a:t>α</a:t>
                      </a:r>
                      <a:r>
                        <a:rPr lang="en-IN" sz="1800" b="1" i="0" u="none" strike="noStrike" kern="1200" baseline="0" dirty="0">
                          <a:solidFill>
                            <a:srgbClr val="000000"/>
                          </a:solidFill>
                          <a:latin typeface="Arial" panose="020B0604020202020204" pitchFamily="34" charset="0"/>
                          <a:ea typeface="+mn-ea"/>
                          <a:cs typeface="Arial" panose="020B0604020202020204" pitchFamily="34" charset="0"/>
                        </a:rPr>
                        <a:t>)</a:t>
                      </a:r>
                      <a:endParaRPr lang="en-IN" b="1" dirty="0">
                        <a:solidFill>
                          <a:srgbClr val="000000"/>
                        </a:solidFill>
                        <a:latin typeface="Arial" panose="020B0604020202020204" pitchFamily="34" charset="0"/>
                        <a:cs typeface="Arial" panose="020B0604020202020204" pitchFamily="34" charset="0"/>
                      </a:endParaRPr>
                    </a:p>
                  </a:txBody>
                  <a:tcPr marL="41164" marR="41164">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00B8E7"/>
                      </a:solidFill>
                      <a:prstDash val="solid"/>
                      <a:round/>
                      <a:headEnd type="none" w="med" len="med"/>
                      <a:tailEnd type="none" w="med" len="med"/>
                    </a:lnT>
                    <a:lnB w="38100" cap="flat" cmpd="sng" algn="ctr">
                      <a:solidFill>
                        <a:srgbClr val="00B8E7"/>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IN" sz="1800" b="1" i="0" u="none" strike="noStrike" kern="1200" baseline="0" dirty="0">
                          <a:solidFill>
                            <a:srgbClr val="000000"/>
                          </a:solidFill>
                          <a:latin typeface="Arial" panose="020B0604020202020204" pitchFamily="34" charset="0"/>
                          <a:ea typeface="+mn-ea"/>
                          <a:cs typeface="Arial" panose="020B0604020202020204" pitchFamily="34" charset="0"/>
                        </a:rPr>
                        <a:t>Confidence Level</a:t>
                      </a:r>
                      <a:endParaRPr lang="en-IN" b="1" dirty="0">
                        <a:solidFill>
                          <a:srgbClr val="000000"/>
                        </a:solidFill>
                        <a:latin typeface="Arial" panose="020B0604020202020204" pitchFamily="34" charset="0"/>
                        <a:cs typeface="Arial" panose="020B0604020202020204" pitchFamily="34" charset="0"/>
                      </a:endParaRPr>
                    </a:p>
                  </a:txBody>
                  <a:tcPr marL="41164" marR="41164">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00B8E7"/>
                      </a:solidFill>
                      <a:prstDash val="solid"/>
                      <a:round/>
                      <a:headEnd type="none" w="med" len="med"/>
                      <a:tailEnd type="none" w="med" len="med"/>
                    </a:lnT>
                    <a:lnB w="38100" cap="flat" cmpd="sng" algn="ctr">
                      <a:solidFill>
                        <a:srgbClr val="00B8E7"/>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IN" sz="1800" b="1" i="0" u="none" strike="noStrike" kern="1200" baseline="0" dirty="0">
                          <a:solidFill>
                            <a:srgbClr val="000000"/>
                          </a:solidFill>
                          <a:latin typeface="Arial" panose="020B0604020202020204" pitchFamily="34" charset="0"/>
                          <a:ea typeface="+mn-ea"/>
                          <a:cs typeface="Arial" panose="020B0604020202020204" pitchFamily="34" charset="0"/>
                        </a:rPr>
                        <a:t>Interval</a:t>
                      </a:r>
                      <a:endParaRPr lang="en-IN" b="1" dirty="0">
                        <a:solidFill>
                          <a:srgbClr val="000000"/>
                        </a:solidFill>
                        <a:latin typeface="Arial" panose="020B0604020202020204" pitchFamily="34" charset="0"/>
                        <a:cs typeface="Arial" panose="020B0604020202020204" pitchFamily="34" charset="0"/>
                      </a:endParaRPr>
                    </a:p>
                  </a:txBody>
                  <a:tcPr marL="41164" marR="41164">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00B8E7"/>
                      </a:solidFill>
                      <a:prstDash val="solid"/>
                      <a:round/>
                      <a:headEnd type="none" w="med" len="med"/>
                      <a:tailEnd type="none" w="med" len="med"/>
                    </a:lnT>
                    <a:lnB w="38100" cap="flat" cmpd="sng" algn="ctr">
                      <a:solidFill>
                        <a:srgbClr val="00B8E7"/>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IN" sz="1800" b="1" i="0" u="none" strike="noStrike" kern="1200" baseline="0" dirty="0">
                          <a:solidFill>
                            <a:srgbClr val="000000"/>
                          </a:solidFill>
                          <a:latin typeface="Arial" panose="020B0604020202020204" pitchFamily="34" charset="0"/>
                          <a:ea typeface="+mn-ea"/>
                          <a:cs typeface="Arial" panose="020B0604020202020204" pitchFamily="34" charset="0"/>
                        </a:rPr>
                        <a:t>Interval Width</a:t>
                      </a:r>
                      <a:endParaRPr lang="en-IN" b="1" dirty="0">
                        <a:solidFill>
                          <a:srgbClr val="000000"/>
                        </a:solidFill>
                        <a:latin typeface="Arial" panose="020B0604020202020204" pitchFamily="34" charset="0"/>
                        <a:cs typeface="Arial" panose="020B0604020202020204" pitchFamily="34" charset="0"/>
                      </a:endParaRPr>
                    </a:p>
                  </a:txBody>
                  <a:tcPr marL="41164" marR="41164">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00B8E7"/>
                      </a:solidFill>
                      <a:prstDash val="solid"/>
                      <a:round/>
                      <a:headEnd type="none" w="med" len="med"/>
                      <a:tailEnd type="none" w="med" len="med"/>
                    </a:lnT>
                    <a:lnB w="38100" cap="flat" cmpd="sng" algn="ctr">
                      <a:solidFill>
                        <a:srgbClr val="00B8E7"/>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extLst>
                  <a:ext uri="{0D108BD9-81ED-4DB2-BD59-A6C34878D82A}">
                    <a16:rowId xmlns:a16="http://schemas.microsoft.com/office/drawing/2014/main" val="10000"/>
                  </a:ext>
                </a:extLst>
              </a:tr>
              <a:tr h="395287">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0.10</a:t>
                      </a:r>
                      <a:endParaRPr lang="en-IN" dirty="0">
                        <a:solidFill>
                          <a:srgbClr val="000000"/>
                        </a:solidFill>
                        <a:latin typeface="Arial" panose="020B0604020202020204" pitchFamily="34" charset="0"/>
                        <a:cs typeface="Arial" panose="020B0604020202020204" pitchFamily="34" charset="0"/>
                      </a:endParaRPr>
                    </a:p>
                  </a:txBody>
                  <a:tcPr marL="41164" marR="41164">
                    <a:lnT w="38100" cap="flat" cmpd="sng" algn="ctr">
                      <a:solidFill>
                        <a:srgbClr val="00B8E7"/>
                      </a:solidFill>
                      <a:prstDash val="solid"/>
                      <a:round/>
                      <a:headEnd type="none" w="med" len="med"/>
                      <a:tailEnd type="none" w="med" len="med"/>
                    </a:lnT>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90%</a:t>
                      </a:r>
                      <a:endParaRPr lang="en-IN" dirty="0">
                        <a:solidFill>
                          <a:srgbClr val="000000"/>
                        </a:solidFill>
                        <a:latin typeface="Arial" panose="020B0604020202020204" pitchFamily="34" charset="0"/>
                        <a:cs typeface="Arial" panose="020B0604020202020204" pitchFamily="34" charset="0"/>
                      </a:endParaRPr>
                    </a:p>
                  </a:txBody>
                  <a:tcPr marL="41164" marR="41164">
                    <a:lnT w="38100" cap="flat" cmpd="sng" algn="ctr">
                      <a:solidFill>
                        <a:srgbClr val="00B8E7"/>
                      </a:solidFill>
                      <a:prstDash val="solid"/>
                      <a:round/>
                      <a:headEnd type="none" w="med" len="med"/>
                      <a:tailEnd type="none" w="med" len="med"/>
                    </a:lnT>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$45,000 ± 14.77</a:t>
                      </a:r>
                      <a:endParaRPr lang="en-IN" dirty="0">
                        <a:solidFill>
                          <a:srgbClr val="000000"/>
                        </a:solidFill>
                        <a:latin typeface="Arial" panose="020B0604020202020204" pitchFamily="34" charset="0"/>
                        <a:cs typeface="Arial" panose="020B0604020202020204" pitchFamily="34" charset="0"/>
                      </a:endParaRPr>
                    </a:p>
                  </a:txBody>
                  <a:tcPr marL="41164" marR="41164">
                    <a:lnT w="38100" cap="flat" cmpd="sng" algn="ctr">
                      <a:solidFill>
                        <a:srgbClr val="00B8E7"/>
                      </a:solidFill>
                      <a:prstDash val="solid"/>
                      <a:round/>
                      <a:headEnd type="none" w="med" len="med"/>
                      <a:tailEnd type="none" w="med" len="med"/>
                    </a:lnT>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$29.54</a:t>
                      </a:r>
                      <a:endParaRPr lang="en-IN" dirty="0">
                        <a:solidFill>
                          <a:srgbClr val="000000"/>
                        </a:solidFill>
                        <a:latin typeface="Arial" panose="020B0604020202020204" pitchFamily="34" charset="0"/>
                        <a:cs typeface="Arial" panose="020B0604020202020204" pitchFamily="34" charset="0"/>
                      </a:endParaRPr>
                    </a:p>
                  </a:txBody>
                  <a:tcPr marL="41164" marR="41164">
                    <a:lnT w="38100" cap="flat" cmpd="sng" algn="ctr">
                      <a:solidFill>
                        <a:srgbClr val="00B8E7"/>
                      </a:solidFill>
                      <a:prstDash val="solid"/>
                      <a:round/>
                      <a:headEnd type="none" w="med" len="med"/>
                      <a:tailEnd type="none" w="med" len="med"/>
                    </a:lnT>
                    <a:noFill/>
                  </a:tcPr>
                </a:tc>
                <a:extLst>
                  <a:ext uri="{0D108BD9-81ED-4DB2-BD59-A6C34878D82A}">
                    <a16:rowId xmlns:a16="http://schemas.microsoft.com/office/drawing/2014/main" val="10001"/>
                  </a:ext>
                </a:extLst>
              </a:tr>
              <a:tr h="395287">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0.05</a:t>
                      </a:r>
                      <a:endParaRPr lang="en-IN" dirty="0">
                        <a:solidFill>
                          <a:srgbClr val="000000"/>
                        </a:solidFill>
                        <a:latin typeface="Arial" panose="020B0604020202020204" pitchFamily="34" charset="0"/>
                        <a:cs typeface="Arial" panose="020B0604020202020204" pitchFamily="34" charset="0"/>
                      </a:endParaRPr>
                    </a:p>
                  </a:txBody>
                  <a:tcPr marL="41164" marR="41164">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95%</a:t>
                      </a:r>
                      <a:endParaRPr lang="en-IN" dirty="0">
                        <a:solidFill>
                          <a:srgbClr val="000000"/>
                        </a:solidFill>
                        <a:latin typeface="Arial" panose="020B0604020202020204" pitchFamily="34" charset="0"/>
                        <a:cs typeface="Arial" panose="020B0604020202020204" pitchFamily="34" charset="0"/>
                      </a:endParaRPr>
                    </a:p>
                  </a:txBody>
                  <a:tcPr marL="41164" marR="41164">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$45,000 ± 17.54</a:t>
                      </a:r>
                      <a:endParaRPr lang="en-IN" dirty="0">
                        <a:solidFill>
                          <a:srgbClr val="000000"/>
                        </a:solidFill>
                        <a:latin typeface="Arial" panose="020B0604020202020204" pitchFamily="34" charset="0"/>
                        <a:cs typeface="Arial" panose="020B0604020202020204" pitchFamily="34" charset="0"/>
                      </a:endParaRPr>
                    </a:p>
                  </a:txBody>
                  <a:tcPr marL="41164" marR="41164">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$35.08</a:t>
                      </a:r>
                      <a:endParaRPr lang="en-IN" dirty="0">
                        <a:solidFill>
                          <a:srgbClr val="000000"/>
                        </a:solidFill>
                        <a:latin typeface="Arial" panose="020B0604020202020204" pitchFamily="34" charset="0"/>
                        <a:cs typeface="Arial" panose="020B0604020202020204" pitchFamily="34" charset="0"/>
                      </a:endParaRPr>
                    </a:p>
                  </a:txBody>
                  <a:tcPr marL="41164" marR="41164">
                    <a:noFill/>
                  </a:tcPr>
                </a:tc>
                <a:extLst>
                  <a:ext uri="{0D108BD9-81ED-4DB2-BD59-A6C34878D82A}">
                    <a16:rowId xmlns:a16="http://schemas.microsoft.com/office/drawing/2014/main" val="10002"/>
                  </a:ext>
                </a:extLst>
              </a:tr>
              <a:tr h="395287">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0.01</a:t>
                      </a:r>
                      <a:endParaRPr lang="en-IN" dirty="0">
                        <a:solidFill>
                          <a:srgbClr val="000000"/>
                        </a:solidFill>
                        <a:latin typeface="Arial" panose="020B0604020202020204" pitchFamily="34" charset="0"/>
                        <a:cs typeface="Arial" panose="020B0604020202020204" pitchFamily="34" charset="0"/>
                      </a:endParaRPr>
                    </a:p>
                  </a:txBody>
                  <a:tcPr marL="41164" marR="41164">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99%</a:t>
                      </a:r>
                      <a:endParaRPr lang="en-IN" dirty="0">
                        <a:solidFill>
                          <a:srgbClr val="000000"/>
                        </a:solidFill>
                        <a:latin typeface="Arial" panose="020B0604020202020204" pitchFamily="34" charset="0"/>
                        <a:cs typeface="Arial" panose="020B0604020202020204" pitchFamily="34" charset="0"/>
                      </a:endParaRPr>
                    </a:p>
                  </a:txBody>
                  <a:tcPr marL="41164" marR="41164">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$45,000 ± 23.09</a:t>
                      </a:r>
                      <a:endParaRPr lang="en-IN" dirty="0">
                        <a:solidFill>
                          <a:srgbClr val="000000"/>
                        </a:solidFill>
                        <a:latin typeface="Arial" panose="020B0604020202020204" pitchFamily="34" charset="0"/>
                        <a:cs typeface="Arial" panose="020B0604020202020204" pitchFamily="34" charset="0"/>
                      </a:endParaRPr>
                    </a:p>
                  </a:txBody>
                  <a:tcPr marL="41164" marR="41164">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$46.18</a:t>
                      </a:r>
                      <a:endParaRPr lang="en-IN" dirty="0">
                        <a:solidFill>
                          <a:srgbClr val="000000"/>
                        </a:solidFill>
                        <a:latin typeface="Arial" panose="020B0604020202020204" pitchFamily="34" charset="0"/>
                        <a:cs typeface="Arial" panose="020B0604020202020204" pitchFamily="34" charset="0"/>
                      </a:endParaRPr>
                    </a:p>
                  </a:txBody>
                  <a:tcPr marL="41164" marR="41164">
                    <a:noFill/>
                  </a:tcPr>
                </a:tc>
                <a:extLst>
                  <a:ext uri="{0D108BD9-81ED-4DB2-BD59-A6C34878D82A}">
                    <a16:rowId xmlns:a16="http://schemas.microsoft.com/office/drawing/2014/main" val="10003"/>
                  </a:ext>
                </a:extLst>
              </a:tr>
              <a:tr h="395287">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0.001</a:t>
                      </a:r>
                      <a:endParaRPr lang="en-IN" dirty="0">
                        <a:solidFill>
                          <a:srgbClr val="000000"/>
                        </a:solidFill>
                        <a:latin typeface="Arial" panose="020B0604020202020204" pitchFamily="34" charset="0"/>
                        <a:cs typeface="Arial" panose="020B0604020202020204" pitchFamily="34" charset="0"/>
                      </a:endParaRPr>
                    </a:p>
                  </a:txBody>
                  <a:tcPr marL="41164" marR="41164">
                    <a:lnB w="38100" cap="flat" cmpd="sng" algn="ctr">
                      <a:solidFill>
                        <a:srgbClr val="00B8E7"/>
                      </a:solidFill>
                      <a:prstDash val="solid"/>
                      <a:round/>
                      <a:headEnd type="none" w="med" len="med"/>
                      <a:tailEnd type="none" w="med" len="med"/>
                    </a:lnB>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99.9%</a:t>
                      </a:r>
                      <a:endParaRPr lang="en-IN" dirty="0">
                        <a:solidFill>
                          <a:srgbClr val="000000"/>
                        </a:solidFill>
                        <a:latin typeface="Arial" panose="020B0604020202020204" pitchFamily="34" charset="0"/>
                        <a:cs typeface="Arial" panose="020B0604020202020204" pitchFamily="34" charset="0"/>
                      </a:endParaRPr>
                    </a:p>
                  </a:txBody>
                  <a:tcPr marL="41164" marR="41164">
                    <a:lnB w="38100" cap="flat" cmpd="sng" algn="ctr">
                      <a:solidFill>
                        <a:srgbClr val="00B8E7"/>
                      </a:solidFill>
                      <a:prstDash val="solid"/>
                      <a:round/>
                      <a:headEnd type="none" w="med" len="med"/>
                      <a:tailEnd type="none" w="med" len="med"/>
                    </a:lnB>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$45,000 ± 29.71</a:t>
                      </a:r>
                      <a:endParaRPr lang="en-IN" dirty="0">
                        <a:solidFill>
                          <a:srgbClr val="000000"/>
                        </a:solidFill>
                        <a:latin typeface="Arial" panose="020B0604020202020204" pitchFamily="34" charset="0"/>
                        <a:cs typeface="Arial" panose="020B0604020202020204" pitchFamily="34" charset="0"/>
                      </a:endParaRPr>
                    </a:p>
                  </a:txBody>
                  <a:tcPr marL="41164" marR="41164">
                    <a:lnB w="38100" cap="flat" cmpd="sng" algn="ctr">
                      <a:solidFill>
                        <a:srgbClr val="00B8E7"/>
                      </a:solidFill>
                      <a:prstDash val="solid"/>
                      <a:round/>
                      <a:headEnd type="none" w="med" len="med"/>
                      <a:tailEnd type="none" w="med" len="med"/>
                    </a:lnB>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$59.42</a:t>
                      </a:r>
                      <a:endParaRPr lang="en-IN" dirty="0">
                        <a:solidFill>
                          <a:srgbClr val="000000"/>
                        </a:solidFill>
                        <a:latin typeface="Arial" panose="020B0604020202020204" pitchFamily="34" charset="0"/>
                        <a:cs typeface="Arial" panose="020B0604020202020204" pitchFamily="34" charset="0"/>
                      </a:endParaRPr>
                    </a:p>
                  </a:txBody>
                  <a:tcPr marL="41164" marR="41164">
                    <a:lnB w="38100" cap="flat" cmpd="sng" algn="ctr">
                      <a:solidFill>
                        <a:srgbClr val="00B8E7"/>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435013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sz="3600" dirty="0"/>
              <a:t>Width of Interval Estimates (2 of 2)</a:t>
            </a:r>
            <a:endParaRPr lang="en-IN" dirty="0"/>
          </a:p>
        </p:txBody>
      </p:sp>
      <p:sp>
        <p:nvSpPr>
          <p:cNvPr id="6" name="Text Placeholder 2"/>
          <p:cNvSpPr>
            <a:spLocks noGrp="1"/>
          </p:cNvSpPr>
          <p:nvPr>
            <p:ph type="body" sz="quarter" idx="17"/>
          </p:nvPr>
        </p:nvSpPr>
        <p:spPr>
          <a:xfrm>
            <a:off x="743576" y="1316462"/>
            <a:ext cx="10711543" cy="870478"/>
          </a:xfrm>
        </p:spPr>
        <p:txBody>
          <a:bodyPr>
            <a:normAutofit fontScale="77500" lnSpcReduction="20000"/>
          </a:bodyPr>
          <a:lstStyle/>
          <a:p>
            <a:pPr marL="0" indent="0">
              <a:spcBef>
                <a:spcPct val="20000"/>
              </a:spcBef>
              <a:buClr>
                <a:schemeClr val="folHlink"/>
              </a:buClr>
              <a:buSzPct val="90000"/>
              <a:buNone/>
              <a:defRPr/>
            </a:pPr>
            <a:r>
              <a:rPr lang="en-US" sz="2600" kern="0" dirty="0"/>
              <a:t>The width of confidence intervals can be controlled by manipulating two terms in the equation:</a:t>
            </a:r>
          </a:p>
          <a:p>
            <a:pPr marL="280988" indent="-280988">
              <a:spcBef>
                <a:spcPct val="20000"/>
              </a:spcBef>
              <a:buClr>
                <a:schemeClr val="folHlink"/>
              </a:buClr>
              <a:buSzPct val="90000"/>
              <a:buFont typeface="+mj-lt"/>
              <a:buAutoNum type="arabicPeriod" startAt="2"/>
              <a:defRPr/>
            </a:pPr>
            <a:r>
              <a:rPr lang="en-US" sz="2600" kern="0" dirty="0"/>
              <a:t>The sample size</a:t>
            </a:r>
          </a:p>
          <a:p>
            <a:pPr marL="822960" lvl="1" indent="-347472">
              <a:spcBef>
                <a:spcPct val="20000"/>
              </a:spcBef>
              <a:buClr>
                <a:schemeClr val="folHlink"/>
              </a:buClr>
              <a:buSzPct val="90000"/>
              <a:defRPr/>
            </a:pPr>
            <a:r>
              <a:rPr lang="en-US" sz="2600" kern="0" dirty="0"/>
              <a:t>When sample size increases the calculated interval is narrower</a:t>
            </a:r>
          </a:p>
        </p:txBody>
      </p:sp>
      <p:sp>
        <p:nvSpPr>
          <p:cNvPr id="7" name="Text Placeholder 3"/>
          <p:cNvSpPr>
            <a:spLocks noGrp="1"/>
          </p:cNvSpPr>
          <p:nvPr>
            <p:ph type="body" sz="quarter" idx="18"/>
          </p:nvPr>
        </p:nvSpPr>
        <p:spPr/>
        <p:txBody>
          <a:bodyPr>
            <a:normAutofit/>
          </a:bodyPr>
          <a:lstStyle/>
          <a:p>
            <a:pPr marL="0" indent="0">
              <a:buNone/>
            </a:pPr>
            <a:r>
              <a:rPr lang="en-IN" sz="2000" b="1" dirty="0"/>
              <a:t>Confidence Intervals Grow Narrower as Sample Size Increases(</a:t>
            </a:r>
            <a:r>
              <a:rPr lang="en-IN" sz="2000" b="1" i="1" dirty="0"/>
              <a:t>	</a:t>
            </a:r>
            <a:endParaRPr lang="en-IN" sz="2000" dirty="0"/>
          </a:p>
        </p:txBody>
      </p:sp>
      <p:sp>
        <p:nvSpPr>
          <p:cNvPr id="11" name="Text Placeholder 4">
            <a:extLst>
              <a:ext uri="{FF2B5EF4-FFF2-40B4-BE49-F238E27FC236}">
                <a16:creationId xmlns:a16="http://schemas.microsoft.com/office/drawing/2014/main" id="{8F520F39-C301-465B-A716-565F348C7CA2}"/>
              </a:ext>
            </a:extLst>
          </p:cNvPr>
          <p:cNvSpPr>
            <a:spLocks noGrp="1"/>
          </p:cNvSpPr>
          <p:nvPr>
            <p:ph type="body" sz="quarter" idx="19"/>
          </p:nvPr>
        </p:nvSpPr>
        <p:spPr>
          <a:xfrm>
            <a:off x="742188" y="2481944"/>
            <a:ext cx="10707624" cy="654275"/>
          </a:xfrm>
        </p:spPr>
        <p:txBody>
          <a:bodyPr>
            <a:normAutofit/>
          </a:bodyPr>
          <a:lstStyle/>
          <a:p>
            <a:pPr marL="0" indent="457200">
              <a:buNone/>
            </a:pPr>
            <a:r>
              <a:rPr lang="en-IN" b="1" dirty="0"/>
              <a:t>                                                                                           </a:t>
            </a:r>
            <a:r>
              <a:rPr lang="en-IN" sz="2000" b="1" dirty="0"/>
              <a:t>= $45,000, </a:t>
            </a:r>
            <a:r>
              <a:rPr lang="en-IN" sz="2000" b="1" i="1" dirty="0"/>
              <a:t>s </a:t>
            </a:r>
            <a:r>
              <a:rPr lang="en-IN" sz="2000" b="1" dirty="0"/>
              <a:t>= $200, </a:t>
            </a:r>
            <a:r>
              <a:rPr lang="el-GR" sz="2000" b="1" i="1" dirty="0"/>
              <a:t>α</a:t>
            </a:r>
            <a:r>
              <a:rPr lang="en-IN" sz="2000" b="1" i="1" dirty="0"/>
              <a:t> </a:t>
            </a:r>
            <a:r>
              <a:rPr lang="en-IN" sz="2000" b="1" dirty="0"/>
              <a:t>= 0.05 throughout)</a:t>
            </a:r>
            <a:endParaRPr lang="en-IN" dirty="0"/>
          </a:p>
        </p:txBody>
      </p:sp>
      <p:graphicFrame>
        <p:nvGraphicFramePr>
          <p:cNvPr id="16" name="Object 5">
            <a:extLst>
              <a:ext uri="{FF2B5EF4-FFF2-40B4-BE49-F238E27FC236}">
                <a16:creationId xmlns:a16="http://schemas.microsoft.com/office/drawing/2014/main" id="{D86CCECE-DE01-4ED8-B6BC-B4FA975EA784}"/>
              </a:ext>
            </a:extLst>
          </p:cNvPr>
          <p:cNvGraphicFramePr>
            <a:graphicFrameLocks noGrp="1" noChangeAspect="1"/>
          </p:cNvGraphicFramePr>
          <p:nvPr>
            <p:ph type="tbl" sz="quarter" idx="21"/>
            <p:extLst>
              <p:ext uri="{D42A27DB-BD31-4B8C-83A1-F6EECF244321}">
                <p14:modId xmlns:p14="http://schemas.microsoft.com/office/powerpoint/2010/main" val="2248898096"/>
              </p:ext>
            </p:extLst>
          </p:nvPr>
        </p:nvGraphicFramePr>
        <p:xfrm>
          <a:off x="8498633" y="2481944"/>
          <a:ext cx="304800" cy="330200"/>
        </p:xfrm>
        <a:graphic>
          <a:graphicData uri="http://schemas.openxmlformats.org/presentationml/2006/ole">
            <mc:AlternateContent xmlns:mc="http://schemas.openxmlformats.org/markup-compatibility/2006">
              <mc:Choice xmlns:v="urn:schemas-microsoft-com:vml" Requires="v">
                <p:oleObj spid="_x0000_s11442" name="Equation" r:id="rId3" imgW="304560" imgH="330120" progId="Equation.DSMT4">
                  <p:embed/>
                </p:oleObj>
              </mc:Choice>
              <mc:Fallback>
                <p:oleObj name="Equation" r:id="rId3" imgW="304560" imgH="330120" progId="Equation.DSMT4">
                  <p:embed/>
                  <p:pic>
                    <p:nvPicPr>
                      <p:cNvPr id="16" name="Text Placeholder 5">
                        <a:extLst>
                          <a:ext uri="{FF2B5EF4-FFF2-40B4-BE49-F238E27FC236}">
                            <a16:creationId xmlns:a16="http://schemas.microsoft.com/office/drawing/2014/main" id="{D86CCECE-DE01-4ED8-B6BC-B4FA975EA784}"/>
                          </a:ext>
                        </a:extLst>
                      </p:cNvPr>
                      <p:cNvPicPr/>
                      <p:nvPr/>
                    </p:nvPicPr>
                    <p:blipFill>
                      <a:blip r:embed="rId4"/>
                      <a:stretch>
                        <a:fillRect/>
                      </a:stretch>
                    </p:blipFill>
                    <p:spPr>
                      <a:xfrm>
                        <a:off x="8498633" y="2481944"/>
                        <a:ext cx="304800" cy="330200"/>
                      </a:xfrm>
                      <a:prstGeom prst="rect">
                        <a:avLst/>
                      </a:prstGeom>
                    </p:spPr>
                  </p:pic>
                </p:oleObj>
              </mc:Fallback>
            </mc:AlternateContent>
          </a:graphicData>
        </a:graphic>
      </p:graphicFrame>
      <p:graphicFrame>
        <p:nvGraphicFramePr>
          <p:cNvPr id="10" name="Table 6" descr="A table represents that confidence intervals grow narrower as sample size increases. The column headers read, N, confidence interval, and interval width. The table infers the following data: 100, c times i equals 45,000 dollars plus or minus 1.96 (200 over square root of 99) equals 45,000 dollars plus or minus 39.40 dollars, and 78.80 dollars; 500, c times i equals 45,000 dollars plus or minus 1.96 (200 over square root of 499) equals 45,000 dollars plus or minus 17.54 dollars, and 35.08 dollars; 1,000, c times i equals 45,000 dollars plus or minus 1.96 (200 over square root of 999) equals 45,000 dollars plus or minus 12.40 dollars, and 24.80 dollars; and 10,000, c times i equals 45,000 dollars plus or minus 1.96 (200 over square root of 9999) equals 45,000 dollars plus or minus 3.92 dollars, and 7.84 dollars.">
            <a:extLst>
              <a:ext uri="{FF2B5EF4-FFF2-40B4-BE49-F238E27FC236}">
                <a16:creationId xmlns:a16="http://schemas.microsoft.com/office/drawing/2014/main" id="{7A0789E1-5AA6-4FA9-890F-42984F0341E9}"/>
              </a:ext>
            </a:extLst>
          </p:cNvPr>
          <p:cNvGraphicFramePr>
            <a:graphicFrameLocks noGrp="1"/>
          </p:cNvGraphicFramePr>
          <p:nvPr>
            <p:ph type="tbl" sz="quarter" idx="10"/>
            <p:extLst>
              <p:ext uri="{D42A27DB-BD31-4B8C-83A1-F6EECF244321}">
                <p14:modId xmlns:p14="http://schemas.microsoft.com/office/powerpoint/2010/main" val="490280675"/>
              </p:ext>
            </p:extLst>
          </p:nvPr>
        </p:nvGraphicFramePr>
        <p:xfrm>
          <a:off x="838199" y="3347813"/>
          <a:ext cx="9875520" cy="2286000"/>
        </p:xfrm>
        <a:graphic>
          <a:graphicData uri="http://schemas.openxmlformats.org/drawingml/2006/table">
            <a:tbl>
              <a:tblPr firstRow="1" bandRow="1">
                <a:tableStyleId>{5C22544A-7EE6-4342-B048-85BDC9FD1C3A}</a:tableStyleId>
              </a:tblPr>
              <a:tblGrid>
                <a:gridCol w="1463040">
                  <a:extLst>
                    <a:ext uri="{9D8B030D-6E8A-4147-A177-3AD203B41FA5}">
                      <a16:colId xmlns:a16="http://schemas.microsoft.com/office/drawing/2014/main" val="20000"/>
                    </a:ext>
                  </a:extLst>
                </a:gridCol>
                <a:gridCol w="612648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tblGrid>
              <a:tr h="457200">
                <a:tc>
                  <a:txBody>
                    <a:bodyPr/>
                    <a:lstStyle/>
                    <a:p>
                      <a:pPr algn="ctr"/>
                      <a:r>
                        <a:rPr lang="en-IN" sz="1800" b="1" i="1" u="none" strike="noStrike" kern="1200" baseline="0" dirty="0">
                          <a:solidFill>
                            <a:srgbClr val="000000"/>
                          </a:solidFill>
                          <a:latin typeface="Arial" panose="020B0604020202020204" pitchFamily="34" charset="0"/>
                          <a:ea typeface="+mn-ea"/>
                          <a:cs typeface="Arial" panose="020B0604020202020204" pitchFamily="34" charset="0"/>
                        </a:rPr>
                        <a:t>N</a:t>
                      </a:r>
                      <a:endParaRPr lang="en-IN" sz="1800" b="1" dirty="0">
                        <a:solidFill>
                          <a:srgbClr val="000000"/>
                        </a:solidFill>
                        <a:latin typeface="Arial" panose="020B0604020202020204" pitchFamily="34" charset="0"/>
                        <a:cs typeface="Arial" panose="020B0604020202020204" pitchFamily="34" charset="0"/>
                      </a:endParaRPr>
                    </a:p>
                  </a:txBody>
                  <a:tcPr marL="10715" marR="10715">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8E7"/>
                    </a:solidFill>
                  </a:tcPr>
                </a:tc>
                <a:tc>
                  <a:txBody>
                    <a:bodyPr/>
                    <a:lstStyle/>
                    <a:p>
                      <a:pPr algn="ctr"/>
                      <a:r>
                        <a:rPr lang="en-IN" sz="1800" b="1" i="0" u="none" strike="noStrike" kern="1200" baseline="0" dirty="0">
                          <a:solidFill>
                            <a:srgbClr val="000000"/>
                          </a:solidFill>
                          <a:latin typeface="Arial" panose="020B0604020202020204" pitchFamily="34" charset="0"/>
                          <a:ea typeface="+mn-ea"/>
                          <a:cs typeface="Arial" panose="020B0604020202020204" pitchFamily="34" charset="0"/>
                        </a:rPr>
                        <a:t>Confidence Interval</a:t>
                      </a:r>
                      <a:endParaRPr lang="en-IN" sz="1800" b="1" dirty="0">
                        <a:solidFill>
                          <a:srgbClr val="000000"/>
                        </a:solidFill>
                        <a:latin typeface="Arial" panose="020B0604020202020204" pitchFamily="34" charset="0"/>
                        <a:cs typeface="Arial" panose="020B0604020202020204" pitchFamily="34" charset="0"/>
                      </a:endParaRPr>
                    </a:p>
                  </a:txBody>
                  <a:tcPr marL="10715" marR="10715">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8E7"/>
                    </a:solidFill>
                  </a:tcPr>
                </a:tc>
                <a:tc>
                  <a:txBody>
                    <a:bodyPr/>
                    <a:lstStyle/>
                    <a:p>
                      <a:pPr algn="ctr"/>
                      <a:r>
                        <a:rPr lang="en-IN" sz="1800" b="1" i="0" u="none" strike="noStrike" kern="1200" baseline="0" dirty="0">
                          <a:solidFill>
                            <a:srgbClr val="000000"/>
                          </a:solidFill>
                          <a:latin typeface="Arial" panose="020B0604020202020204" pitchFamily="34" charset="0"/>
                          <a:ea typeface="+mn-ea"/>
                          <a:cs typeface="Arial" panose="020B0604020202020204" pitchFamily="34" charset="0"/>
                        </a:rPr>
                        <a:t>Interval Width</a:t>
                      </a:r>
                      <a:endParaRPr lang="en-IN" sz="1800" b="1" dirty="0">
                        <a:solidFill>
                          <a:srgbClr val="000000"/>
                        </a:solidFill>
                        <a:latin typeface="Arial" panose="020B0604020202020204" pitchFamily="34" charset="0"/>
                        <a:cs typeface="Arial" panose="020B0604020202020204" pitchFamily="34" charset="0"/>
                      </a:endParaRPr>
                    </a:p>
                  </a:txBody>
                  <a:tcPr marL="10715" marR="10715">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8E7"/>
                    </a:solidFill>
                  </a:tcPr>
                </a:tc>
                <a:extLst>
                  <a:ext uri="{0D108BD9-81ED-4DB2-BD59-A6C34878D82A}">
                    <a16:rowId xmlns:a16="http://schemas.microsoft.com/office/drawing/2014/main" val="10000"/>
                  </a:ext>
                </a:extLst>
              </a:tr>
              <a:tr h="457200">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100</a:t>
                      </a:r>
                      <a:endParaRPr lang="en-IN" sz="1800" dirty="0">
                        <a:solidFill>
                          <a:srgbClr val="000000"/>
                        </a:solidFill>
                        <a:latin typeface="Arial" panose="020B0604020202020204" pitchFamily="34" charset="0"/>
                        <a:cs typeface="Arial" panose="020B0604020202020204" pitchFamily="34" charset="0"/>
                      </a:endParaRPr>
                    </a:p>
                  </a:txBody>
                  <a:tcPr marL="10715" marR="10715">
                    <a:lnT w="12700" cap="flat" cmpd="sng" algn="ctr">
                      <a:solidFill>
                        <a:schemeClr val="tx1"/>
                      </a:solidFill>
                      <a:prstDash val="solid"/>
                      <a:round/>
                      <a:headEnd type="none" w="med" len="med"/>
                      <a:tailEnd type="none" w="med" len="med"/>
                    </a:lnT>
                    <a:noFill/>
                  </a:tcPr>
                </a:tc>
                <a:tc>
                  <a:txBody>
                    <a:bodyPr/>
                    <a:lstStyle/>
                    <a:p>
                      <a:pPr algn="ctr"/>
                      <a:r>
                        <a:rPr lang="it-IT" sz="1800" b="0" i="0" u="none" strike="noStrike" kern="1200" baseline="0" dirty="0">
                          <a:solidFill>
                            <a:srgbClr val="000000"/>
                          </a:solidFill>
                          <a:latin typeface="Arial" panose="020B0604020202020204" pitchFamily="34" charset="0"/>
                          <a:ea typeface="+mn-ea"/>
                          <a:cs typeface="Arial" panose="020B0604020202020204" pitchFamily="34" charset="0"/>
                        </a:rPr>
                        <a:t>c.i. = $45,000 </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a:t>
                      </a:r>
                      <a:r>
                        <a:rPr lang="it-IT" sz="1800" b="0" i="0" u="none" strike="noStrike" kern="1200" baseline="0" dirty="0">
                          <a:solidFill>
                            <a:srgbClr val="000000"/>
                          </a:solidFill>
                          <a:latin typeface="Arial" panose="020B0604020202020204" pitchFamily="34" charset="0"/>
                          <a:ea typeface="+mn-ea"/>
                          <a:cs typeface="Arial" panose="020B0604020202020204" pitchFamily="34" charset="0"/>
                        </a:rPr>
                        <a:t> 1.96                   = $45,000 </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a:t>
                      </a:r>
                      <a:r>
                        <a:rPr lang="it-IT" sz="1800" b="0" i="0" u="none" strike="noStrike" kern="1200" baseline="0" dirty="0">
                          <a:solidFill>
                            <a:srgbClr val="000000"/>
                          </a:solidFill>
                          <a:latin typeface="Arial" panose="020B0604020202020204" pitchFamily="34" charset="0"/>
                          <a:ea typeface="+mn-ea"/>
                          <a:cs typeface="Arial" panose="020B0604020202020204" pitchFamily="34" charset="0"/>
                        </a:rPr>
                        <a:t> $39.40</a:t>
                      </a:r>
                      <a:endParaRPr lang="en-IN" sz="1800" dirty="0">
                        <a:solidFill>
                          <a:srgbClr val="000000"/>
                        </a:solidFill>
                        <a:latin typeface="Arial" panose="020B0604020202020204" pitchFamily="34" charset="0"/>
                        <a:cs typeface="Arial" panose="020B0604020202020204" pitchFamily="34" charset="0"/>
                      </a:endParaRPr>
                    </a:p>
                  </a:txBody>
                  <a:tcPr marL="10715" marR="10715">
                    <a:lnT w="12700" cap="flat" cmpd="sng" algn="ctr">
                      <a:solidFill>
                        <a:schemeClr val="tx1"/>
                      </a:solidFill>
                      <a:prstDash val="solid"/>
                      <a:round/>
                      <a:headEnd type="none" w="med" len="med"/>
                      <a:tailEnd type="none" w="med" len="med"/>
                    </a:lnT>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$78.80</a:t>
                      </a:r>
                      <a:endParaRPr lang="en-IN" sz="1800" dirty="0">
                        <a:solidFill>
                          <a:srgbClr val="000000"/>
                        </a:solidFill>
                        <a:latin typeface="Arial" panose="020B0604020202020204" pitchFamily="34" charset="0"/>
                        <a:cs typeface="Arial" panose="020B0604020202020204" pitchFamily="34" charset="0"/>
                      </a:endParaRPr>
                    </a:p>
                  </a:txBody>
                  <a:tcPr marL="10715" marR="10715">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457200">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500</a:t>
                      </a:r>
                      <a:endParaRPr lang="en-IN" sz="1800" dirty="0">
                        <a:solidFill>
                          <a:srgbClr val="000000"/>
                        </a:solidFill>
                        <a:latin typeface="Arial" panose="020B0604020202020204" pitchFamily="34" charset="0"/>
                        <a:cs typeface="Arial" panose="020B0604020202020204" pitchFamily="34" charset="0"/>
                      </a:endParaRPr>
                    </a:p>
                  </a:txBody>
                  <a:tcPr marL="10715" marR="10715">
                    <a:noFill/>
                  </a:tcPr>
                </a:tc>
                <a:tc>
                  <a:txBody>
                    <a:bodyPr/>
                    <a:lstStyle/>
                    <a:p>
                      <a:pPr algn="ctr"/>
                      <a:r>
                        <a:rPr lang="it-IT" sz="1800" b="0" i="0" u="none" strike="noStrike" kern="1200" baseline="0" dirty="0">
                          <a:solidFill>
                            <a:srgbClr val="000000"/>
                          </a:solidFill>
                          <a:latin typeface="Arial" panose="020B0604020202020204" pitchFamily="34" charset="0"/>
                          <a:ea typeface="+mn-ea"/>
                          <a:cs typeface="Arial" panose="020B0604020202020204" pitchFamily="34" charset="0"/>
                        </a:rPr>
                        <a:t>c.i. = $45,000 </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a:t>
                      </a:r>
                      <a:r>
                        <a:rPr lang="it-IT" sz="1800" b="0" i="0" u="none" strike="noStrike" kern="1200" baseline="0" dirty="0">
                          <a:solidFill>
                            <a:srgbClr val="000000"/>
                          </a:solidFill>
                          <a:latin typeface="Arial" panose="020B0604020202020204" pitchFamily="34" charset="0"/>
                          <a:ea typeface="+mn-ea"/>
                          <a:cs typeface="Arial" panose="020B0604020202020204" pitchFamily="34" charset="0"/>
                        </a:rPr>
                        <a:t> 1.96                    = $45,000 </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a:t>
                      </a:r>
                      <a:r>
                        <a:rPr lang="it-IT" sz="1800" b="0" i="0" u="none" strike="noStrike" kern="1200" baseline="0" dirty="0">
                          <a:solidFill>
                            <a:srgbClr val="000000"/>
                          </a:solidFill>
                          <a:latin typeface="Arial" panose="020B0604020202020204" pitchFamily="34" charset="0"/>
                          <a:ea typeface="+mn-ea"/>
                          <a:cs typeface="Arial" panose="020B0604020202020204" pitchFamily="34" charset="0"/>
                        </a:rPr>
                        <a:t> $17.54</a:t>
                      </a:r>
                      <a:endParaRPr lang="en-IN" sz="1800" dirty="0">
                        <a:solidFill>
                          <a:srgbClr val="000000"/>
                        </a:solidFill>
                        <a:latin typeface="Arial" panose="020B0604020202020204" pitchFamily="34" charset="0"/>
                        <a:cs typeface="Arial" panose="020B0604020202020204" pitchFamily="34" charset="0"/>
                      </a:endParaRPr>
                    </a:p>
                  </a:txBody>
                  <a:tcPr marL="10715" marR="10715">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$35.08</a:t>
                      </a:r>
                      <a:endParaRPr lang="en-IN" sz="1800" dirty="0">
                        <a:solidFill>
                          <a:srgbClr val="000000"/>
                        </a:solidFill>
                        <a:latin typeface="Arial" panose="020B0604020202020204" pitchFamily="34" charset="0"/>
                        <a:cs typeface="Arial" panose="020B0604020202020204" pitchFamily="34" charset="0"/>
                      </a:endParaRPr>
                    </a:p>
                  </a:txBody>
                  <a:tcPr marL="10715" marR="10715">
                    <a:noFill/>
                  </a:tcPr>
                </a:tc>
                <a:extLst>
                  <a:ext uri="{0D108BD9-81ED-4DB2-BD59-A6C34878D82A}">
                    <a16:rowId xmlns:a16="http://schemas.microsoft.com/office/drawing/2014/main" val="10002"/>
                  </a:ext>
                </a:extLst>
              </a:tr>
              <a:tr h="457200">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1,000</a:t>
                      </a:r>
                      <a:endParaRPr lang="en-IN" sz="1800" dirty="0">
                        <a:solidFill>
                          <a:srgbClr val="000000"/>
                        </a:solidFill>
                        <a:latin typeface="Arial" panose="020B0604020202020204" pitchFamily="34" charset="0"/>
                        <a:cs typeface="Arial" panose="020B0604020202020204" pitchFamily="34" charset="0"/>
                      </a:endParaRPr>
                    </a:p>
                  </a:txBody>
                  <a:tcPr marL="10715" marR="10715">
                    <a:lnB w="12700" cmpd="sng">
                      <a:noFill/>
                    </a:lnB>
                    <a:noFill/>
                  </a:tcPr>
                </a:tc>
                <a:tc>
                  <a:txBody>
                    <a:bodyPr/>
                    <a:lstStyle/>
                    <a:p>
                      <a:pPr algn="ctr"/>
                      <a:r>
                        <a:rPr lang="it-IT" sz="1800" b="0" i="0" u="none" strike="noStrike" kern="1200" baseline="0" dirty="0">
                          <a:solidFill>
                            <a:srgbClr val="000000"/>
                          </a:solidFill>
                          <a:latin typeface="Arial" panose="020B0604020202020204" pitchFamily="34" charset="0"/>
                          <a:ea typeface="+mn-ea"/>
                          <a:cs typeface="Arial" panose="020B0604020202020204" pitchFamily="34" charset="0"/>
                        </a:rPr>
                        <a:t>c.i. = $45,000 </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a:t>
                      </a:r>
                      <a:r>
                        <a:rPr lang="it-IT" sz="1800" b="0" i="0" u="none" strike="noStrike" kern="1200" baseline="0" dirty="0">
                          <a:solidFill>
                            <a:srgbClr val="000000"/>
                          </a:solidFill>
                          <a:latin typeface="Arial" panose="020B0604020202020204" pitchFamily="34" charset="0"/>
                          <a:ea typeface="+mn-ea"/>
                          <a:cs typeface="Arial" panose="020B0604020202020204" pitchFamily="34" charset="0"/>
                        </a:rPr>
                        <a:t> 1.96                     = $45,000 </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a:t>
                      </a:r>
                      <a:r>
                        <a:rPr lang="it-IT" sz="1800" b="0" i="0" u="none" strike="noStrike" kern="1200" baseline="0" dirty="0">
                          <a:solidFill>
                            <a:srgbClr val="000000"/>
                          </a:solidFill>
                          <a:latin typeface="Arial" panose="020B0604020202020204" pitchFamily="34" charset="0"/>
                          <a:ea typeface="+mn-ea"/>
                          <a:cs typeface="Arial" panose="020B0604020202020204" pitchFamily="34" charset="0"/>
                        </a:rPr>
                        <a:t> $12.40</a:t>
                      </a:r>
                      <a:endParaRPr lang="en-IN" sz="1800" dirty="0">
                        <a:solidFill>
                          <a:srgbClr val="000000"/>
                        </a:solidFill>
                        <a:latin typeface="Arial" panose="020B0604020202020204" pitchFamily="34" charset="0"/>
                        <a:cs typeface="Arial" panose="020B0604020202020204" pitchFamily="34" charset="0"/>
                      </a:endParaRPr>
                    </a:p>
                  </a:txBody>
                  <a:tcPr marL="10715" marR="10715">
                    <a:lnB w="12700" cmpd="sng">
                      <a:noFill/>
                    </a:lnB>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$24.80</a:t>
                      </a:r>
                      <a:endParaRPr lang="en-IN" sz="1800" dirty="0">
                        <a:solidFill>
                          <a:srgbClr val="000000"/>
                        </a:solidFill>
                        <a:latin typeface="Arial" panose="020B0604020202020204" pitchFamily="34" charset="0"/>
                        <a:cs typeface="Arial" panose="020B0604020202020204" pitchFamily="34" charset="0"/>
                      </a:endParaRPr>
                    </a:p>
                  </a:txBody>
                  <a:tcPr marL="10715" marR="10715">
                    <a:lnB w="12700" cmpd="sng">
                      <a:noFill/>
                    </a:lnB>
                    <a:noFill/>
                  </a:tcPr>
                </a:tc>
                <a:extLst>
                  <a:ext uri="{0D108BD9-81ED-4DB2-BD59-A6C34878D82A}">
                    <a16:rowId xmlns:a16="http://schemas.microsoft.com/office/drawing/2014/main" val="10003"/>
                  </a:ext>
                </a:extLst>
              </a:tr>
              <a:tr h="457200">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10,000</a:t>
                      </a:r>
                      <a:endParaRPr lang="en-IN" sz="1800" dirty="0">
                        <a:solidFill>
                          <a:srgbClr val="000000"/>
                        </a:solidFill>
                        <a:latin typeface="Arial" panose="020B0604020202020204" pitchFamily="34" charset="0"/>
                        <a:cs typeface="Arial" panose="020B0604020202020204" pitchFamily="34" charset="0"/>
                      </a:endParaRPr>
                    </a:p>
                  </a:txBody>
                  <a:tcPr marL="10715" marR="10715">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it-IT" sz="1800" b="0" i="0" u="none" strike="noStrike" kern="1200" baseline="0" dirty="0">
                          <a:solidFill>
                            <a:srgbClr val="000000"/>
                          </a:solidFill>
                          <a:latin typeface="Arial" panose="020B0604020202020204" pitchFamily="34" charset="0"/>
                          <a:ea typeface="+mn-ea"/>
                          <a:cs typeface="Arial" panose="020B0604020202020204" pitchFamily="34" charset="0"/>
                        </a:rPr>
                        <a:t>c.i. = $45,000 </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a:t>
                      </a:r>
                      <a:r>
                        <a:rPr lang="it-IT" sz="1800" b="0" i="0" u="none" strike="noStrike" kern="1200" baseline="0" dirty="0">
                          <a:solidFill>
                            <a:srgbClr val="000000"/>
                          </a:solidFill>
                          <a:latin typeface="Arial" panose="020B0604020202020204" pitchFamily="34" charset="0"/>
                          <a:ea typeface="+mn-ea"/>
                          <a:cs typeface="Arial" panose="020B0604020202020204" pitchFamily="34" charset="0"/>
                        </a:rPr>
                        <a:t> 1.96                    = $45,000 </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a:t>
                      </a:r>
                      <a:r>
                        <a:rPr lang="it-IT" sz="1800" b="0" i="0" u="none" strike="noStrike" kern="1200" baseline="0" dirty="0">
                          <a:solidFill>
                            <a:srgbClr val="000000"/>
                          </a:solidFill>
                          <a:latin typeface="Arial" panose="020B0604020202020204" pitchFamily="34" charset="0"/>
                          <a:ea typeface="+mn-ea"/>
                          <a:cs typeface="Arial" panose="020B0604020202020204" pitchFamily="34" charset="0"/>
                        </a:rPr>
                        <a:t> $3.92</a:t>
                      </a:r>
                      <a:endParaRPr lang="en-IN" sz="1800" dirty="0">
                        <a:solidFill>
                          <a:srgbClr val="000000"/>
                        </a:solidFill>
                        <a:latin typeface="Arial" panose="020B0604020202020204" pitchFamily="34" charset="0"/>
                        <a:cs typeface="Arial" panose="020B0604020202020204" pitchFamily="34" charset="0"/>
                      </a:endParaRPr>
                    </a:p>
                  </a:txBody>
                  <a:tcPr marL="10715" marR="10715">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$ 7.84</a:t>
                      </a:r>
                      <a:endParaRPr lang="en-IN" sz="1800" dirty="0">
                        <a:solidFill>
                          <a:srgbClr val="000000"/>
                        </a:solidFill>
                        <a:latin typeface="Arial" panose="020B0604020202020204" pitchFamily="34" charset="0"/>
                        <a:cs typeface="Arial" panose="020B0604020202020204" pitchFamily="34" charset="0"/>
                      </a:endParaRPr>
                    </a:p>
                  </a:txBody>
                  <a:tcPr marL="10715" marR="10715">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graphicFrame>
        <p:nvGraphicFramePr>
          <p:cNvPr id="19" name="Object 7">
            <a:extLst>
              <a:ext uri="{FF2B5EF4-FFF2-40B4-BE49-F238E27FC236}">
                <a16:creationId xmlns:a16="http://schemas.microsoft.com/office/drawing/2014/main" id="{611E5B84-2216-40EA-A173-1B58C5C21709}"/>
              </a:ext>
            </a:extLst>
          </p:cNvPr>
          <p:cNvGraphicFramePr>
            <a:graphicFrameLocks noGrp="1" noChangeAspect="1"/>
          </p:cNvGraphicFramePr>
          <p:nvPr>
            <p:ph type="tbl" sz="quarter" idx="22"/>
            <p:extLst>
              <p:ext uri="{D42A27DB-BD31-4B8C-83A1-F6EECF244321}">
                <p14:modId xmlns:p14="http://schemas.microsoft.com/office/powerpoint/2010/main" val="4089324433"/>
              </p:ext>
            </p:extLst>
          </p:nvPr>
        </p:nvGraphicFramePr>
        <p:xfrm>
          <a:off x="4903871" y="3822050"/>
          <a:ext cx="1041400" cy="342900"/>
        </p:xfrm>
        <a:graphic>
          <a:graphicData uri="http://schemas.openxmlformats.org/presentationml/2006/ole">
            <mc:AlternateContent xmlns:mc="http://schemas.openxmlformats.org/markup-compatibility/2006">
              <mc:Choice xmlns:v="urn:schemas-microsoft-com:vml" Requires="v">
                <p:oleObj spid="_x0000_s11443" name="Equation" r:id="rId5" imgW="1041120" imgH="342720" progId="Equation.DSMT4">
                  <p:embed/>
                </p:oleObj>
              </mc:Choice>
              <mc:Fallback>
                <p:oleObj name="Equation" r:id="rId5" imgW="1041120" imgH="342720" progId="Equation.DSMT4">
                  <p:embed/>
                  <p:pic>
                    <p:nvPicPr>
                      <p:cNvPr id="18" name="Object 17">
                        <a:extLst>
                          <a:ext uri="{FF2B5EF4-FFF2-40B4-BE49-F238E27FC236}">
                            <a16:creationId xmlns:a16="http://schemas.microsoft.com/office/drawing/2014/main" id="{5833CBED-A60C-45BF-B4E4-FACD2FB4D78E}"/>
                          </a:ext>
                        </a:extLst>
                      </p:cNvPr>
                      <p:cNvPicPr/>
                      <p:nvPr/>
                    </p:nvPicPr>
                    <p:blipFill>
                      <a:blip r:embed="rId6"/>
                      <a:stretch>
                        <a:fillRect/>
                      </a:stretch>
                    </p:blipFill>
                    <p:spPr>
                      <a:xfrm>
                        <a:off x="4903871" y="3822050"/>
                        <a:ext cx="1041400" cy="342900"/>
                      </a:xfrm>
                      <a:prstGeom prst="rect">
                        <a:avLst/>
                      </a:prstGeom>
                    </p:spPr>
                  </p:pic>
                </p:oleObj>
              </mc:Fallback>
            </mc:AlternateContent>
          </a:graphicData>
        </a:graphic>
      </p:graphicFrame>
      <p:graphicFrame>
        <p:nvGraphicFramePr>
          <p:cNvPr id="21" name="Object 8">
            <a:extLst>
              <a:ext uri="{FF2B5EF4-FFF2-40B4-BE49-F238E27FC236}">
                <a16:creationId xmlns:a16="http://schemas.microsoft.com/office/drawing/2014/main" id="{7964DEDB-188C-4B9A-8424-FCAF3C726800}"/>
              </a:ext>
            </a:extLst>
          </p:cNvPr>
          <p:cNvGraphicFramePr>
            <a:graphicFrameLocks noGrp="1" noChangeAspect="1"/>
          </p:cNvGraphicFramePr>
          <p:nvPr>
            <p:ph type="tbl" sz="quarter" idx="23"/>
            <p:extLst>
              <p:ext uri="{D42A27DB-BD31-4B8C-83A1-F6EECF244321}">
                <p14:modId xmlns:p14="http://schemas.microsoft.com/office/powerpoint/2010/main" val="3519204078"/>
              </p:ext>
            </p:extLst>
          </p:nvPr>
        </p:nvGraphicFramePr>
        <p:xfrm>
          <a:off x="4840371" y="4261607"/>
          <a:ext cx="1168400" cy="342900"/>
        </p:xfrm>
        <a:graphic>
          <a:graphicData uri="http://schemas.openxmlformats.org/presentationml/2006/ole">
            <mc:AlternateContent xmlns:mc="http://schemas.openxmlformats.org/markup-compatibility/2006">
              <mc:Choice xmlns:v="urn:schemas-microsoft-com:vml" Requires="v">
                <p:oleObj spid="_x0000_s11444" name="Equation" r:id="rId7" imgW="1168200" imgH="342720" progId="Equation.DSMT4">
                  <p:embed/>
                </p:oleObj>
              </mc:Choice>
              <mc:Fallback>
                <p:oleObj name="Equation" r:id="rId7" imgW="1168200" imgH="342720" progId="Equation.DSMT4">
                  <p:embed/>
                  <p:pic>
                    <p:nvPicPr>
                      <p:cNvPr id="20" name="Table Placeholder 18">
                        <a:extLst>
                          <a:ext uri="{FF2B5EF4-FFF2-40B4-BE49-F238E27FC236}">
                            <a16:creationId xmlns:a16="http://schemas.microsoft.com/office/drawing/2014/main" id="{9D8AAD1A-E47E-4E5D-B6E3-BA84B755651D}"/>
                          </a:ext>
                        </a:extLst>
                      </p:cNvPr>
                      <p:cNvPicPr/>
                      <p:nvPr/>
                    </p:nvPicPr>
                    <p:blipFill>
                      <a:blip r:embed="rId8"/>
                      <a:stretch>
                        <a:fillRect/>
                      </a:stretch>
                    </p:blipFill>
                    <p:spPr>
                      <a:xfrm>
                        <a:off x="4840371" y="4261607"/>
                        <a:ext cx="1168400" cy="342900"/>
                      </a:xfrm>
                      <a:prstGeom prst="rect">
                        <a:avLst/>
                      </a:prstGeom>
                    </p:spPr>
                  </p:pic>
                </p:oleObj>
              </mc:Fallback>
            </mc:AlternateContent>
          </a:graphicData>
        </a:graphic>
      </p:graphicFrame>
      <p:graphicFrame>
        <p:nvGraphicFramePr>
          <p:cNvPr id="23" name="Object 9">
            <a:extLst>
              <a:ext uri="{FF2B5EF4-FFF2-40B4-BE49-F238E27FC236}">
                <a16:creationId xmlns:a16="http://schemas.microsoft.com/office/drawing/2014/main" id="{D5D7EB8C-F8C8-4EB9-AC77-C592DBBAD02D}"/>
              </a:ext>
            </a:extLst>
          </p:cNvPr>
          <p:cNvGraphicFramePr>
            <a:graphicFrameLocks noGrp="1" noChangeAspect="1"/>
          </p:cNvGraphicFramePr>
          <p:nvPr>
            <p:ph type="tbl" sz="quarter" idx="24"/>
            <p:extLst>
              <p:ext uri="{D42A27DB-BD31-4B8C-83A1-F6EECF244321}">
                <p14:modId xmlns:p14="http://schemas.microsoft.com/office/powerpoint/2010/main" val="132954521"/>
              </p:ext>
            </p:extLst>
          </p:nvPr>
        </p:nvGraphicFramePr>
        <p:xfrm>
          <a:off x="4853071" y="4735844"/>
          <a:ext cx="1155700" cy="342900"/>
        </p:xfrm>
        <a:graphic>
          <a:graphicData uri="http://schemas.openxmlformats.org/presentationml/2006/ole">
            <mc:AlternateContent xmlns:mc="http://schemas.openxmlformats.org/markup-compatibility/2006">
              <mc:Choice xmlns:v="urn:schemas-microsoft-com:vml" Requires="v">
                <p:oleObj spid="_x0000_s11445" name="Equation" r:id="rId9" imgW="1155600" imgH="342720" progId="Equation.DSMT4">
                  <p:embed/>
                </p:oleObj>
              </mc:Choice>
              <mc:Fallback>
                <p:oleObj name="Equation" r:id="rId9" imgW="1155600" imgH="342720" progId="Equation.DSMT4">
                  <p:embed/>
                  <p:pic>
                    <p:nvPicPr>
                      <p:cNvPr id="22" name="Table Placeholder 18">
                        <a:extLst>
                          <a:ext uri="{FF2B5EF4-FFF2-40B4-BE49-F238E27FC236}">
                            <a16:creationId xmlns:a16="http://schemas.microsoft.com/office/drawing/2014/main" id="{A3E02565-90DF-40D3-A9CA-9765732EECA2}"/>
                          </a:ext>
                        </a:extLst>
                      </p:cNvPr>
                      <p:cNvPicPr/>
                      <p:nvPr/>
                    </p:nvPicPr>
                    <p:blipFill>
                      <a:blip r:embed="rId10"/>
                      <a:stretch>
                        <a:fillRect/>
                      </a:stretch>
                    </p:blipFill>
                    <p:spPr>
                      <a:xfrm>
                        <a:off x="4853071" y="4735844"/>
                        <a:ext cx="1155700" cy="342900"/>
                      </a:xfrm>
                      <a:prstGeom prst="rect">
                        <a:avLst/>
                      </a:prstGeom>
                    </p:spPr>
                  </p:pic>
                </p:oleObj>
              </mc:Fallback>
            </mc:AlternateContent>
          </a:graphicData>
        </a:graphic>
      </p:graphicFrame>
      <p:graphicFrame>
        <p:nvGraphicFramePr>
          <p:cNvPr id="25" name="Object 10">
            <a:extLst>
              <a:ext uri="{FF2B5EF4-FFF2-40B4-BE49-F238E27FC236}">
                <a16:creationId xmlns:a16="http://schemas.microsoft.com/office/drawing/2014/main" id="{DB457DC3-4843-4F7F-BE20-2310E29D0C12}"/>
              </a:ext>
            </a:extLst>
          </p:cNvPr>
          <p:cNvGraphicFramePr>
            <a:graphicFrameLocks noGrp="1" noChangeAspect="1"/>
          </p:cNvGraphicFramePr>
          <p:nvPr>
            <p:ph type="tbl" sz="quarter" idx="25"/>
            <p:extLst>
              <p:ext uri="{D42A27DB-BD31-4B8C-83A1-F6EECF244321}">
                <p14:modId xmlns:p14="http://schemas.microsoft.com/office/powerpoint/2010/main" val="1677467977"/>
              </p:ext>
            </p:extLst>
          </p:nvPr>
        </p:nvGraphicFramePr>
        <p:xfrm>
          <a:off x="4912554" y="5199756"/>
          <a:ext cx="1189037" cy="321039"/>
        </p:xfrm>
        <a:graphic>
          <a:graphicData uri="http://schemas.openxmlformats.org/presentationml/2006/ole">
            <mc:AlternateContent xmlns:mc="http://schemas.openxmlformats.org/markup-compatibility/2006">
              <mc:Choice xmlns:v="urn:schemas-microsoft-com:vml" Requires="v">
                <p:oleObj spid="_x0000_s11446" name="Equation" r:id="rId11" imgW="1269720" imgH="342720" progId="Equation.DSMT4">
                  <p:embed/>
                </p:oleObj>
              </mc:Choice>
              <mc:Fallback>
                <p:oleObj name="Equation" r:id="rId11" imgW="1269720" imgH="342720" progId="Equation.DSMT4">
                  <p:embed/>
                  <p:pic>
                    <p:nvPicPr>
                      <p:cNvPr id="24" name="Table Placeholder 18">
                        <a:extLst>
                          <a:ext uri="{FF2B5EF4-FFF2-40B4-BE49-F238E27FC236}">
                            <a16:creationId xmlns:a16="http://schemas.microsoft.com/office/drawing/2014/main" id="{BEAAE111-D7CB-44F5-B2BF-4BBD1912A679}"/>
                          </a:ext>
                        </a:extLst>
                      </p:cNvPr>
                      <p:cNvPicPr/>
                      <p:nvPr/>
                    </p:nvPicPr>
                    <p:blipFill>
                      <a:blip r:embed="rId12"/>
                      <a:stretch>
                        <a:fillRect/>
                      </a:stretch>
                    </p:blipFill>
                    <p:spPr>
                      <a:xfrm>
                        <a:off x="4912554" y="5199756"/>
                        <a:ext cx="1189037" cy="321039"/>
                      </a:xfrm>
                      <a:prstGeom prst="rect">
                        <a:avLst/>
                      </a:prstGeom>
                    </p:spPr>
                  </p:pic>
                </p:oleObj>
              </mc:Fallback>
            </mc:AlternateContent>
          </a:graphicData>
        </a:graphic>
      </p:graphicFrame>
    </p:spTree>
    <p:extLst>
      <p:ext uri="{BB962C8B-B14F-4D97-AF65-F5344CB8AC3E}">
        <p14:creationId xmlns:p14="http://schemas.microsoft.com/office/powerpoint/2010/main" val="25624324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90500" y="365125"/>
            <a:ext cx="12001500" cy="511175"/>
          </a:xfrm>
        </p:spPr>
        <p:txBody>
          <a:bodyPr/>
          <a:lstStyle/>
          <a:p>
            <a:r>
              <a:rPr lang="en-US" altLang="en-US" sz="3600" dirty="0"/>
              <a:t>Interpreting Statistics: Predicting Election Outcomes</a:t>
            </a:r>
            <a:endParaRPr lang="en-IN" dirty="0"/>
          </a:p>
        </p:txBody>
      </p:sp>
      <p:sp>
        <p:nvSpPr>
          <p:cNvPr id="10" name="Text Placeholder 9"/>
          <p:cNvSpPr>
            <a:spLocks noGrp="1"/>
          </p:cNvSpPr>
          <p:nvPr>
            <p:ph type="body" sz="quarter" idx="17"/>
          </p:nvPr>
        </p:nvSpPr>
        <p:spPr>
          <a:xfrm>
            <a:off x="743576" y="1333500"/>
            <a:ext cx="10711543" cy="1164277"/>
          </a:xfrm>
        </p:spPr>
        <p:txBody>
          <a:bodyPr>
            <a:normAutofit lnSpcReduction="10000"/>
          </a:bodyPr>
          <a:lstStyle/>
          <a:p>
            <a:pPr marL="0" indent="0">
              <a:spcBef>
                <a:spcPct val="20000"/>
              </a:spcBef>
              <a:buClr>
                <a:schemeClr val="folHlink"/>
              </a:buClr>
              <a:buSzPct val="90000"/>
              <a:buNone/>
              <a:defRPr/>
            </a:pPr>
            <a:r>
              <a:rPr lang="en-US" kern="0" dirty="0"/>
              <a:t>Pollsters are very accurate in predicting the outcomes of presidential elections.</a:t>
            </a:r>
          </a:p>
          <a:p>
            <a:pPr marL="0" indent="0">
              <a:spcBef>
                <a:spcPct val="20000"/>
              </a:spcBef>
              <a:buClr>
                <a:schemeClr val="folHlink"/>
              </a:buClr>
              <a:buSzPct val="90000"/>
              <a:buNone/>
              <a:defRPr/>
            </a:pPr>
            <a:r>
              <a:rPr lang="en-US" kern="0" dirty="0"/>
              <a:t>The predictions differ because pollsters use different sampling techniques and different definitions of “likely voters.”</a:t>
            </a:r>
          </a:p>
          <a:p>
            <a:pPr marL="457200" indent="-457200">
              <a:spcBef>
                <a:spcPct val="20000"/>
              </a:spcBef>
              <a:buClr>
                <a:schemeClr val="folHlink"/>
              </a:buClr>
              <a:buSzPct val="90000"/>
              <a:defRPr/>
            </a:pPr>
            <a:endParaRPr lang="en-US" kern="0" dirty="0"/>
          </a:p>
          <a:p>
            <a:endParaRPr lang="en-IN" dirty="0"/>
          </a:p>
        </p:txBody>
      </p:sp>
      <p:sp>
        <p:nvSpPr>
          <p:cNvPr id="11" name="Text Placeholder 10"/>
          <p:cNvSpPr>
            <a:spLocks noGrp="1"/>
          </p:cNvSpPr>
          <p:nvPr>
            <p:ph type="body" sz="quarter" idx="18"/>
          </p:nvPr>
        </p:nvSpPr>
        <p:spPr>
          <a:xfrm>
            <a:off x="743576" y="2553031"/>
            <a:ext cx="10711543" cy="418769"/>
          </a:xfrm>
        </p:spPr>
        <p:txBody>
          <a:bodyPr/>
          <a:lstStyle/>
          <a:p>
            <a:pPr marL="0" indent="0">
              <a:buNone/>
            </a:pPr>
            <a:r>
              <a:rPr lang="en-IN" b="1" dirty="0"/>
              <a:t>Polls and Actual Results, Presidential Race, 2016</a:t>
            </a:r>
            <a:endParaRPr lang="en-IN" dirty="0"/>
          </a:p>
        </p:txBody>
      </p:sp>
      <p:graphicFrame>
        <p:nvGraphicFramePr>
          <p:cNvPr id="13" name="Table Placeholder 12" descr="A table represents polls, and actual results, presidential race, 2016. The column headers read, polls (asterisk), N, margin of error, predicted for Clinton, and predicted for Trump. The table infers the following data: Bloomberg, 799, plus or minus 3.5, 46 percent, and 43 percent; IBD/TIPP tracking, 1107, plus or minus 3.1, 43 percent, and 42 percent; LA Times/USC Tracking, 3935, plus or minus 4.5, 44 percent, and 47 percent; ABC/Wash Post Tracking, 2220, plus or minus 2.5, 49 percent, and 46 percent; Fox News, 1295, plus or minus 2.5, 48 percent, and 44 percent. The actual votes for Clinton and Trump are 48 percent and 46 percent."/>
          <p:cNvGraphicFramePr>
            <a:graphicFrameLocks noGrp="1"/>
          </p:cNvGraphicFramePr>
          <p:nvPr>
            <p:ph type="tbl" sz="quarter" idx="10"/>
            <p:extLst>
              <p:ext uri="{D42A27DB-BD31-4B8C-83A1-F6EECF244321}">
                <p14:modId xmlns:p14="http://schemas.microsoft.com/office/powerpoint/2010/main" val="4242121562"/>
              </p:ext>
            </p:extLst>
          </p:nvPr>
        </p:nvGraphicFramePr>
        <p:xfrm>
          <a:off x="1273175" y="3241367"/>
          <a:ext cx="9199245" cy="3012440"/>
        </p:xfrm>
        <a:graphic>
          <a:graphicData uri="http://schemas.openxmlformats.org/drawingml/2006/table">
            <a:tbl>
              <a:tblPr firstRow="1" bandRow="1">
                <a:tableStyleId>{5C22544A-7EE6-4342-B048-85BDC9FD1C3A}</a:tableStyleId>
              </a:tblPr>
              <a:tblGrid>
                <a:gridCol w="2600325">
                  <a:extLst>
                    <a:ext uri="{9D8B030D-6E8A-4147-A177-3AD203B41FA5}">
                      <a16:colId xmlns:a16="http://schemas.microsoft.com/office/drawing/2014/main" val="20000"/>
                    </a:ext>
                  </a:extLst>
                </a:gridCol>
                <a:gridCol w="1554480">
                  <a:extLst>
                    <a:ext uri="{9D8B030D-6E8A-4147-A177-3AD203B41FA5}">
                      <a16:colId xmlns:a16="http://schemas.microsoft.com/office/drawing/2014/main" val="20001"/>
                    </a:ext>
                  </a:extLst>
                </a:gridCol>
                <a:gridCol w="176530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816100">
                  <a:extLst>
                    <a:ext uri="{9D8B030D-6E8A-4147-A177-3AD203B41FA5}">
                      <a16:colId xmlns:a16="http://schemas.microsoft.com/office/drawing/2014/main" val="20004"/>
                    </a:ext>
                  </a:extLst>
                </a:gridCol>
              </a:tblGrid>
              <a:tr h="370840">
                <a:tc>
                  <a:txBody>
                    <a:bodyPr/>
                    <a:lstStyle/>
                    <a:p>
                      <a:pPr algn="ctr"/>
                      <a:r>
                        <a:rPr lang="en-IN" sz="1600" b="1" i="0" u="none" strike="noStrike" kern="1200" baseline="0" dirty="0">
                          <a:solidFill>
                            <a:srgbClr val="000000"/>
                          </a:solidFill>
                          <a:latin typeface="Arial" panose="020B0604020202020204" pitchFamily="34" charset="0"/>
                          <a:ea typeface="+mn-ea"/>
                          <a:cs typeface="Arial" panose="020B0604020202020204" pitchFamily="34" charset="0"/>
                        </a:rPr>
                        <a:t>Polls*</a:t>
                      </a:r>
                      <a:endParaRPr lang="en-IN" sz="1600" b="1" dirty="0">
                        <a:solidFill>
                          <a:srgbClr val="000000"/>
                        </a:solidFill>
                        <a:latin typeface="Arial" panose="020B0604020202020204" pitchFamily="34" charset="0"/>
                        <a:cs typeface="Arial" panose="020B0604020202020204"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IN" sz="1600" b="1" i="1" u="none" strike="noStrike" kern="1200" baseline="0" dirty="0">
                          <a:solidFill>
                            <a:srgbClr val="000000"/>
                          </a:solidFill>
                          <a:latin typeface="Arial" panose="020B0604020202020204" pitchFamily="34" charset="0"/>
                          <a:ea typeface="+mn-ea"/>
                          <a:cs typeface="Arial" panose="020B0604020202020204" pitchFamily="34" charset="0"/>
                        </a:rPr>
                        <a:t>N</a:t>
                      </a:r>
                      <a:endParaRPr lang="en-IN" sz="1600" b="1" dirty="0">
                        <a:solidFill>
                          <a:srgbClr val="000000"/>
                        </a:solidFill>
                        <a:latin typeface="Arial" panose="020B0604020202020204" pitchFamily="34" charset="0"/>
                        <a:cs typeface="Arial" panose="020B0604020202020204"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IN" sz="1600" b="1" i="0" u="none" strike="noStrike" kern="1200" baseline="0" dirty="0">
                          <a:solidFill>
                            <a:srgbClr val="000000"/>
                          </a:solidFill>
                          <a:latin typeface="Arial" panose="020B0604020202020204" pitchFamily="34" charset="0"/>
                          <a:ea typeface="+mn-ea"/>
                          <a:cs typeface="Arial" panose="020B0604020202020204" pitchFamily="34" charset="0"/>
                        </a:rPr>
                        <a:t>Margin of Error</a:t>
                      </a:r>
                      <a:endParaRPr lang="en-IN" sz="1600" b="1" dirty="0">
                        <a:solidFill>
                          <a:srgbClr val="000000"/>
                        </a:solidFill>
                        <a:latin typeface="Arial" panose="020B0604020202020204" pitchFamily="34" charset="0"/>
                        <a:cs typeface="Arial" panose="020B0604020202020204"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IN" sz="1600" b="1" i="0" u="none" strike="noStrike" kern="1200" baseline="0" dirty="0">
                          <a:solidFill>
                            <a:srgbClr val="000000"/>
                          </a:solidFill>
                          <a:latin typeface="Arial" panose="020B0604020202020204" pitchFamily="34" charset="0"/>
                          <a:ea typeface="+mn-ea"/>
                          <a:cs typeface="Arial" panose="020B0604020202020204" pitchFamily="34" charset="0"/>
                        </a:rPr>
                        <a:t>Predicted for</a:t>
                      </a:r>
                    </a:p>
                    <a:p>
                      <a:pPr algn="ctr"/>
                      <a:r>
                        <a:rPr lang="en-IN" sz="1600" b="1" i="0" u="none" strike="noStrike" kern="1200" baseline="0" dirty="0">
                          <a:solidFill>
                            <a:srgbClr val="000000"/>
                          </a:solidFill>
                          <a:latin typeface="Arial" panose="020B0604020202020204" pitchFamily="34" charset="0"/>
                          <a:ea typeface="+mn-ea"/>
                          <a:cs typeface="Arial" panose="020B0604020202020204" pitchFamily="34" charset="0"/>
                        </a:rPr>
                        <a:t>Clinton</a:t>
                      </a:r>
                      <a:endParaRPr lang="en-IN" sz="1600" b="1" dirty="0">
                        <a:solidFill>
                          <a:srgbClr val="000000"/>
                        </a:solidFill>
                        <a:latin typeface="Arial" panose="020B0604020202020204" pitchFamily="34" charset="0"/>
                        <a:cs typeface="Arial" panose="020B0604020202020204"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IN" sz="1600" b="1" i="0" u="none" strike="noStrike" kern="1200" baseline="0" dirty="0">
                          <a:solidFill>
                            <a:srgbClr val="000000"/>
                          </a:solidFill>
                          <a:latin typeface="Arial" panose="020B0604020202020204" pitchFamily="34" charset="0"/>
                          <a:ea typeface="+mn-ea"/>
                          <a:cs typeface="Arial" panose="020B0604020202020204" pitchFamily="34" charset="0"/>
                        </a:rPr>
                        <a:t>Predicted for</a:t>
                      </a:r>
                    </a:p>
                    <a:p>
                      <a:pPr algn="ctr"/>
                      <a:r>
                        <a:rPr lang="en-IN" sz="1600" b="1" i="0" u="none" strike="noStrike" kern="1200" baseline="0" dirty="0">
                          <a:solidFill>
                            <a:srgbClr val="000000"/>
                          </a:solidFill>
                          <a:latin typeface="Arial" panose="020B0604020202020204" pitchFamily="34" charset="0"/>
                          <a:ea typeface="+mn-ea"/>
                          <a:cs typeface="Arial" panose="020B0604020202020204" pitchFamily="34" charset="0"/>
                        </a:rPr>
                        <a:t>Trump</a:t>
                      </a:r>
                      <a:endParaRPr lang="en-IN" sz="1600" b="1" dirty="0">
                        <a:solidFill>
                          <a:srgbClr val="000000"/>
                        </a:solidFill>
                        <a:latin typeface="Arial" panose="020B0604020202020204" pitchFamily="34" charset="0"/>
                        <a:cs typeface="Arial" panose="020B0604020202020204" pitchFamily="34" charset="0"/>
                      </a:endParaRPr>
                    </a:p>
                  </a:txBody>
                  <a:tcPr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0000"/>
                  </a:ext>
                </a:extLst>
              </a:tr>
              <a:tr h="370840">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Bloomberg</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799</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±3.5</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46%</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43%</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IBD/TIPP Tracking</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1107</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±3.1</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43%</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42%</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LA Times/USC Tracking</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3935</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±4.5</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44%</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47%</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ABC/Wash Post Tracking</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2220</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±2.5</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49%</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46%</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70840">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FOX News</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1295</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±2.5</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48%</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44%</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70840">
                <a:tc>
                  <a:txBody>
                    <a:bodyPr/>
                    <a:lstStyle/>
                    <a:p>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IN" sz="1600" dirty="0">
                          <a:solidFill>
                            <a:srgbClr val="000000"/>
                          </a:solidFill>
                          <a:latin typeface="Arial" panose="020B0604020202020204" pitchFamily="34" charset="0"/>
                          <a:cs typeface="Arial" panose="020B0604020202020204" pitchFamily="34" charset="0"/>
                        </a:rPr>
                        <a:t>ACTUAL VOTE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IN" sz="1600" dirty="0">
                          <a:solidFill>
                            <a:srgbClr val="000000"/>
                          </a:solidFill>
                          <a:latin typeface="Arial" panose="020B0604020202020204" pitchFamily="34" charset="0"/>
                          <a:cs typeface="Arial" panose="020B0604020202020204" pitchFamily="34" charset="0"/>
                        </a:rPr>
                        <a:t>48%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46%</a:t>
                      </a:r>
                      <a:endParaRPr lang="en-IN" sz="1600"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11631886"/>
                  </a:ext>
                </a:extLst>
              </a:tr>
            </a:tbl>
          </a:graphicData>
        </a:graphic>
      </p:graphicFrame>
    </p:spTree>
    <p:extLst>
      <p:ext uri="{BB962C8B-B14F-4D97-AF65-F5344CB8AC3E}">
        <p14:creationId xmlns:p14="http://schemas.microsoft.com/office/powerpoint/2010/main" val="40361035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sz="3600" dirty="0"/>
              <a:t>Summary</a:t>
            </a:r>
            <a:endParaRPr lang="en-IN" dirty="0"/>
          </a:p>
        </p:txBody>
      </p:sp>
      <p:sp>
        <p:nvSpPr>
          <p:cNvPr id="10" name="Text Placeholder 2">
            <a:extLst>
              <a:ext uri="{FF2B5EF4-FFF2-40B4-BE49-F238E27FC236}">
                <a16:creationId xmlns:a16="http://schemas.microsoft.com/office/drawing/2014/main" id="{B494AF1E-EE45-44C6-BEB9-FB2236116086}"/>
              </a:ext>
            </a:extLst>
          </p:cNvPr>
          <p:cNvSpPr>
            <a:spLocks noGrp="1"/>
          </p:cNvSpPr>
          <p:nvPr>
            <p:ph type="body" sz="quarter" idx="17"/>
          </p:nvPr>
        </p:nvSpPr>
        <p:spPr>
          <a:xfrm>
            <a:off x="743576" y="1371600"/>
            <a:ext cx="10711543" cy="442913"/>
          </a:xfrm>
        </p:spPr>
        <p:txBody>
          <a:bodyPr/>
          <a:lstStyle/>
          <a:p>
            <a:pPr marL="0" indent="0">
              <a:buNone/>
            </a:pPr>
            <a:r>
              <a:rPr lang="en-IN" b="1" dirty="0"/>
              <a:t>Choosing Formulas for Confidence Intervals</a:t>
            </a:r>
            <a:endParaRPr lang="en-IN" dirty="0"/>
          </a:p>
        </p:txBody>
      </p:sp>
      <p:graphicFrame>
        <p:nvGraphicFramePr>
          <p:cNvPr id="20" name="Table 3" descr="A table shows how to choose formulas for Confidence Levels, it has three columns and is separated into Mean, (X_), Mean (X_) and Proportion (P subscript s). If the sample statistic is Mean (X_) and the population standard deviation (s) is known then you should use the formula: 7.1 c times i equals X bar plus or minus Z (sigma over square root of N). If the sample statistic is a Mean (X_) and the population standard deviation us unknown, then you should use the formula: 7.2 c times i equals X bar plus or minus Z (s over square root of (N minus 1)). If the sample statistic is Proportion (P subscript s), then you should use the formula: 7.3 c times i equals P_s plus or minus Z square root of (P_u (1 minus P_u) over N).">
            <a:extLst>
              <a:ext uri="{FF2B5EF4-FFF2-40B4-BE49-F238E27FC236}">
                <a16:creationId xmlns:a16="http://schemas.microsoft.com/office/drawing/2014/main" id="{2B4C82EE-4A0B-45C3-A50B-910D613D045C}"/>
              </a:ext>
            </a:extLst>
          </p:cNvPr>
          <p:cNvGraphicFramePr>
            <a:graphicFrameLocks noGrp="1"/>
          </p:cNvGraphicFramePr>
          <p:nvPr>
            <p:ph type="tbl" sz="quarter" idx="10"/>
            <p:extLst>
              <p:ext uri="{D42A27DB-BD31-4B8C-83A1-F6EECF244321}">
                <p14:modId xmlns:p14="http://schemas.microsoft.com/office/powerpoint/2010/main" val="1668159808"/>
              </p:ext>
            </p:extLst>
          </p:nvPr>
        </p:nvGraphicFramePr>
        <p:xfrm>
          <a:off x="1389063" y="2317408"/>
          <a:ext cx="9201573" cy="290322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3291840">
                  <a:extLst>
                    <a:ext uri="{9D8B030D-6E8A-4147-A177-3AD203B41FA5}">
                      <a16:colId xmlns:a16="http://schemas.microsoft.com/office/drawing/2014/main" val="20002"/>
                    </a:ext>
                  </a:extLst>
                </a:gridCol>
              </a:tblGrid>
              <a:tr h="925830">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If the sample</a:t>
                      </a:r>
                    </a:p>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statistic is a</a:t>
                      </a:r>
                      <a:endParaRPr lang="en-IN" sz="2000" dirty="0">
                        <a:solidFill>
                          <a:srgbClr val="000000"/>
                        </a:solidFill>
                        <a:latin typeface="Arial" panose="020B0604020202020204" pitchFamily="34" charset="0"/>
                        <a:cs typeface="Arial" panose="020B0604020202020204" pitchFamily="34" charset="0"/>
                      </a:endParaRP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And the population</a:t>
                      </a:r>
                    </a:p>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standard deviation (</a:t>
                      </a:r>
                      <a:r>
                        <a:rPr lang="en-IN" sz="2000" b="0" i="1" u="none" strike="noStrike" kern="1200" baseline="0" dirty="0">
                          <a:solidFill>
                            <a:srgbClr val="000000"/>
                          </a:solidFill>
                          <a:latin typeface="Arial" panose="020B0604020202020204" pitchFamily="34" charset="0"/>
                          <a:ea typeface="+mn-ea"/>
                          <a:cs typeface="Arial" panose="020B0604020202020204" pitchFamily="34" charset="0"/>
                        </a:rPr>
                        <a:t>s</a:t>
                      </a: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 is</a:t>
                      </a:r>
                      <a:endParaRPr lang="en-IN" sz="2000" dirty="0">
                        <a:solidFill>
                          <a:srgbClr val="000000"/>
                        </a:solidFill>
                        <a:latin typeface="Arial" panose="020B0604020202020204" pitchFamily="34" charset="0"/>
                        <a:cs typeface="Arial" panose="020B0604020202020204" pitchFamily="34" charset="0"/>
                      </a:endParaRP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Use Formula</a:t>
                      </a:r>
                      <a:endParaRPr lang="en-IN" sz="2000" dirty="0">
                        <a:solidFill>
                          <a:srgbClr val="000000"/>
                        </a:solidFill>
                        <a:latin typeface="Arial" panose="020B0604020202020204" pitchFamily="34" charset="0"/>
                        <a:cs typeface="Arial" panose="020B0604020202020204" pitchFamily="34" charset="0"/>
                      </a:endParaRP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514350">
                <a:tc>
                  <a:txBody>
                    <a:bodyPr/>
                    <a:lstStyle/>
                    <a:p>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Mean</a:t>
                      </a:r>
                      <a:endParaRPr lang="en-IN" sz="2000"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tc>
                  <a:txBody>
                    <a:bodyPr/>
                    <a:lstStyle/>
                    <a:p>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Known</a:t>
                      </a:r>
                      <a:endParaRPr lang="en-IN" sz="2000"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tc>
                  <a:txBody>
                    <a:bodyPr/>
                    <a:lstStyle/>
                    <a:p>
                      <a:endParaRPr lang="en-IN" sz="2000"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640080">
                <a:tc>
                  <a:txBody>
                    <a:bodyPr/>
                    <a:lstStyle/>
                    <a:p>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Mean</a:t>
                      </a:r>
                      <a:endParaRPr lang="en-IN" sz="2000" dirty="0">
                        <a:solidFill>
                          <a:srgbClr val="000000"/>
                        </a:solidFill>
                        <a:latin typeface="Arial" panose="020B0604020202020204" pitchFamily="34" charset="0"/>
                        <a:cs typeface="Arial" panose="020B0604020202020204" pitchFamily="34" charset="0"/>
                      </a:endParaRPr>
                    </a:p>
                  </a:txBody>
                  <a:tcPr>
                    <a:noFill/>
                  </a:tcPr>
                </a:tc>
                <a:tc>
                  <a:txBody>
                    <a:bodyPr/>
                    <a:lstStyle/>
                    <a:p>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Unknown</a:t>
                      </a:r>
                      <a:endParaRPr lang="en-IN" sz="2000" dirty="0">
                        <a:solidFill>
                          <a:srgbClr val="000000"/>
                        </a:solidFill>
                        <a:latin typeface="Arial" panose="020B0604020202020204" pitchFamily="34" charset="0"/>
                        <a:cs typeface="Arial" panose="020B0604020202020204" pitchFamily="34" charset="0"/>
                      </a:endParaRPr>
                    </a:p>
                  </a:txBody>
                  <a:tcPr>
                    <a:noFill/>
                  </a:tcPr>
                </a:tc>
                <a:tc>
                  <a:txBody>
                    <a:bodyPr/>
                    <a:lstStyle/>
                    <a:p>
                      <a:endParaRPr lang="en-IN" sz="2000"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2"/>
                  </a:ext>
                </a:extLst>
              </a:tr>
              <a:tr h="822960">
                <a:tc>
                  <a:txBody>
                    <a:bodyPr/>
                    <a:lstStyle/>
                    <a:p>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Proportion (</a:t>
                      </a:r>
                      <a:r>
                        <a:rPr lang="en-IN" sz="2000" b="0" i="1" u="none" strike="noStrike" kern="1200" baseline="0" dirty="0">
                          <a:solidFill>
                            <a:srgbClr val="000000"/>
                          </a:solidFill>
                          <a:latin typeface="Arial" panose="020B0604020202020204" pitchFamily="34" charset="0"/>
                          <a:ea typeface="+mn-ea"/>
                          <a:cs typeface="Arial" panose="020B0604020202020204" pitchFamily="34" charset="0"/>
                        </a:rPr>
                        <a:t>P</a:t>
                      </a:r>
                      <a:r>
                        <a:rPr lang="en-IN" sz="2000" b="0" i="1" u="none" strike="noStrike" kern="1200" baseline="-25000" dirty="0">
                          <a:solidFill>
                            <a:srgbClr val="000000"/>
                          </a:solidFill>
                          <a:latin typeface="Arial" panose="020B0604020202020204" pitchFamily="34" charset="0"/>
                          <a:ea typeface="+mn-ea"/>
                          <a:cs typeface="Arial" panose="020B0604020202020204" pitchFamily="34" charset="0"/>
                        </a:rPr>
                        <a:t>s</a:t>
                      </a:r>
                      <a:r>
                        <a:rPr lang="en-IN" sz="2000" b="0" i="0" u="none" strike="noStrike" kern="1200" baseline="0" dirty="0">
                          <a:solidFill>
                            <a:srgbClr val="000000"/>
                          </a:solidFill>
                          <a:latin typeface="Arial" panose="020B0604020202020204" pitchFamily="34" charset="0"/>
                          <a:ea typeface="+mn-ea"/>
                          <a:cs typeface="Arial" panose="020B0604020202020204" pitchFamily="34" charset="0"/>
                        </a:rPr>
                        <a:t>)</a:t>
                      </a:r>
                      <a:endParaRPr lang="en-IN" sz="2000" dirty="0">
                        <a:solidFill>
                          <a:srgbClr val="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tc>
                  <a:txBody>
                    <a:bodyPr/>
                    <a:lstStyle/>
                    <a:p>
                      <a:endParaRPr lang="en-IN" sz="2000" dirty="0">
                        <a:solidFill>
                          <a:srgbClr val="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tc>
                  <a:txBody>
                    <a:bodyPr/>
                    <a:lstStyle/>
                    <a:p>
                      <a:endParaRPr lang="en-IN" sz="2000" dirty="0">
                        <a:solidFill>
                          <a:srgbClr val="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graphicFrame>
        <p:nvGraphicFramePr>
          <p:cNvPr id="28" name="Object 4">
            <a:extLst>
              <a:ext uri="{FF2B5EF4-FFF2-40B4-BE49-F238E27FC236}">
                <a16:creationId xmlns:a16="http://schemas.microsoft.com/office/drawing/2014/main" id="{8F4E8663-E67B-473B-B322-57251601131E}"/>
              </a:ext>
            </a:extLst>
          </p:cNvPr>
          <p:cNvGraphicFramePr>
            <a:graphicFrameLocks noGrp="1" noChangeAspect="1"/>
          </p:cNvGraphicFramePr>
          <p:nvPr>
            <p:ph type="tbl" sz="quarter" idx="24"/>
            <p:extLst>
              <p:ext uri="{D42A27DB-BD31-4B8C-83A1-F6EECF244321}">
                <p14:modId xmlns:p14="http://schemas.microsoft.com/office/powerpoint/2010/main" val="1462821565"/>
              </p:ext>
            </p:extLst>
          </p:nvPr>
        </p:nvGraphicFramePr>
        <p:xfrm>
          <a:off x="2326481" y="3277008"/>
          <a:ext cx="508000" cy="393700"/>
        </p:xfrm>
        <a:graphic>
          <a:graphicData uri="http://schemas.openxmlformats.org/presentationml/2006/ole">
            <mc:AlternateContent xmlns:mc="http://schemas.openxmlformats.org/markup-compatibility/2006">
              <mc:Choice xmlns:v="urn:schemas-microsoft-com:vml" Requires="v">
                <p:oleObj spid="_x0000_s12511" name="Equation" r:id="rId3" imgW="507960" imgH="393480" progId="Equation.DSMT4">
                  <p:embed/>
                </p:oleObj>
              </mc:Choice>
              <mc:Fallback>
                <p:oleObj name="Equation" r:id="rId3" imgW="507960" imgH="393480" progId="Equation.DSMT4">
                  <p:embed/>
                  <p:pic>
                    <p:nvPicPr>
                      <p:cNvPr id="27" name="Object 26">
                        <a:extLst>
                          <a:ext uri="{FF2B5EF4-FFF2-40B4-BE49-F238E27FC236}">
                            <a16:creationId xmlns:a16="http://schemas.microsoft.com/office/drawing/2014/main" id="{8DA6B5AF-5D7F-4614-9F71-96511E7B1D57}"/>
                          </a:ext>
                        </a:extLst>
                      </p:cNvPr>
                      <p:cNvPicPr/>
                      <p:nvPr/>
                    </p:nvPicPr>
                    <p:blipFill>
                      <a:blip r:embed="rId4"/>
                      <a:stretch>
                        <a:fillRect/>
                      </a:stretch>
                    </p:blipFill>
                    <p:spPr>
                      <a:xfrm>
                        <a:off x="2326481" y="3277008"/>
                        <a:ext cx="508000" cy="393700"/>
                      </a:xfrm>
                      <a:prstGeom prst="rect">
                        <a:avLst/>
                      </a:prstGeom>
                    </p:spPr>
                  </p:pic>
                </p:oleObj>
              </mc:Fallback>
            </mc:AlternateContent>
          </a:graphicData>
        </a:graphic>
      </p:graphicFrame>
      <p:graphicFrame>
        <p:nvGraphicFramePr>
          <p:cNvPr id="30" name="Object 5">
            <a:extLst>
              <a:ext uri="{FF2B5EF4-FFF2-40B4-BE49-F238E27FC236}">
                <a16:creationId xmlns:a16="http://schemas.microsoft.com/office/drawing/2014/main" id="{671AA388-DEF9-4A7D-9DE4-6F9E0952AA5A}"/>
              </a:ext>
            </a:extLst>
          </p:cNvPr>
          <p:cNvGraphicFramePr>
            <a:graphicFrameLocks noGrp="1" noChangeAspect="1"/>
          </p:cNvGraphicFramePr>
          <p:nvPr>
            <p:ph type="tbl" sz="quarter" idx="25"/>
            <p:extLst>
              <p:ext uri="{D42A27DB-BD31-4B8C-83A1-F6EECF244321}">
                <p14:modId xmlns:p14="http://schemas.microsoft.com/office/powerpoint/2010/main" val="2717981188"/>
              </p:ext>
            </p:extLst>
          </p:nvPr>
        </p:nvGraphicFramePr>
        <p:xfrm>
          <a:off x="2344168" y="3807387"/>
          <a:ext cx="508000" cy="393700"/>
        </p:xfrm>
        <a:graphic>
          <a:graphicData uri="http://schemas.openxmlformats.org/presentationml/2006/ole">
            <mc:AlternateContent xmlns:mc="http://schemas.openxmlformats.org/markup-compatibility/2006">
              <mc:Choice xmlns:v="urn:schemas-microsoft-com:vml" Requires="v">
                <p:oleObj spid="_x0000_s12512" name="Equation" r:id="rId5" imgW="507960" imgH="393480" progId="Equation.DSMT4">
                  <p:embed/>
                </p:oleObj>
              </mc:Choice>
              <mc:Fallback>
                <p:oleObj name="Equation" r:id="rId5" imgW="507960" imgH="393480" progId="Equation.DSMT4">
                  <p:embed/>
                  <p:pic>
                    <p:nvPicPr>
                      <p:cNvPr id="29" name="Table Placeholder 27">
                        <a:extLst>
                          <a:ext uri="{FF2B5EF4-FFF2-40B4-BE49-F238E27FC236}">
                            <a16:creationId xmlns:a16="http://schemas.microsoft.com/office/drawing/2014/main" id="{B3D8597D-757B-403E-9ED7-731426482657}"/>
                          </a:ext>
                        </a:extLst>
                      </p:cNvPr>
                      <p:cNvPicPr/>
                      <p:nvPr/>
                    </p:nvPicPr>
                    <p:blipFill>
                      <a:blip r:embed="rId4"/>
                      <a:stretch>
                        <a:fillRect/>
                      </a:stretch>
                    </p:blipFill>
                    <p:spPr>
                      <a:xfrm>
                        <a:off x="2344168" y="3807387"/>
                        <a:ext cx="508000" cy="393700"/>
                      </a:xfrm>
                      <a:prstGeom prst="rect">
                        <a:avLst/>
                      </a:prstGeom>
                    </p:spPr>
                  </p:pic>
                </p:oleObj>
              </mc:Fallback>
            </mc:AlternateContent>
          </a:graphicData>
        </a:graphic>
      </p:graphicFrame>
      <p:graphicFrame>
        <p:nvGraphicFramePr>
          <p:cNvPr id="22" name="Object 6" descr="An equation reads, 7.1 c times i equals X bar plus or minus Z (sigma over square root of N).">
            <a:extLst>
              <a:ext uri="{FF2B5EF4-FFF2-40B4-BE49-F238E27FC236}">
                <a16:creationId xmlns:a16="http://schemas.microsoft.com/office/drawing/2014/main" id="{A8C96774-951E-4A30-85E9-2871F5128D0F}"/>
              </a:ext>
            </a:extLst>
          </p:cNvPr>
          <p:cNvGraphicFramePr>
            <a:graphicFrameLocks noGrp="1" noChangeAspect="1"/>
          </p:cNvGraphicFramePr>
          <p:nvPr>
            <p:ph type="tbl" sz="quarter" idx="21"/>
            <p:extLst>
              <p:ext uri="{D42A27DB-BD31-4B8C-83A1-F6EECF244321}">
                <p14:modId xmlns:p14="http://schemas.microsoft.com/office/powerpoint/2010/main" val="1522315344"/>
              </p:ext>
            </p:extLst>
          </p:nvPr>
        </p:nvGraphicFramePr>
        <p:xfrm>
          <a:off x="7412402" y="3300902"/>
          <a:ext cx="2869920" cy="431640"/>
        </p:xfrm>
        <a:graphic>
          <a:graphicData uri="http://schemas.openxmlformats.org/presentationml/2006/ole">
            <mc:AlternateContent xmlns:mc="http://schemas.openxmlformats.org/markup-compatibility/2006">
              <mc:Choice xmlns:v="urn:schemas-microsoft-com:vml" Requires="v">
                <p:oleObj spid="_x0000_s12513" name="Equation" r:id="rId6" imgW="2869920" imgH="431640" progId="Equation.DSMT4">
                  <p:embed/>
                </p:oleObj>
              </mc:Choice>
              <mc:Fallback>
                <p:oleObj name="Equation" r:id="rId6" imgW="2869920" imgH="431640" progId="Equation.DSMT4">
                  <p:embed/>
                  <p:pic>
                    <p:nvPicPr>
                      <p:cNvPr id="21" name="Object 20">
                        <a:extLst>
                          <a:ext uri="{FF2B5EF4-FFF2-40B4-BE49-F238E27FC236}">
                            <a16:creationId xmlns:a16="http://schemas.microsoft.com/office/drawing/2014/main" id="{5DDFE5F7-1B6D-4AB6-AAD9-096C5EFA1A6F}"/>
                          </a:ext>
                        </a:extLst>
                      </p:cNvPr>
                      <p:cNvPicPr/>
                      <p:nvPr/>
                    </p:nvPicPr>
                    <p:blipFill>
                      <a:blip r:embed="rId7"/>
                      <a:stretch>
                        <a:fillRect/>
                      </a:stretch>
                    </p:blipFill>
                    <p:spPr>
                      <a:xfrm>
                        <a:off x="7412402" y="3300902"/>
                        <a:ext cx="2869920" cy="431640"/>
                      </a:xfrm>
                      <a:prstGeom prst="rect">
                        <a:avLst/>
                      </a:prstGeom>
                    </p:spPr>
                  </p:pic>
                </p:oleObj>
              </mc:Fallback>
            </mc:AlternateContent>
          </a:graphicData>
        </a:graphic>
      </p:graphicFrame>
      <p:graphicFrame>
        <p:nvGraphicFramePr>
          <p:cNvPr id="24" name="Object 7" descr="An equation reads, 7.2 c times i equals X bar plus or minus Z (s over square root of (N minus 1)).">
            <a:extLst>
              <a:ext uri="{FF2B5EF4-FFF2-40B4-BE49-F238E27FC236}">
                <a16:creationId xmlns:a16="http://schemas.microsoft.com/office/drawing/2014/main" id="{2A10D843-5A50-41C0-B1AC-3A9713C0B535}"/>
              </a:ext>
            </a:extLst>
          </p:cNvPr>
          <p:cNvGraphicFramePr>
            <a:graphicFrameLocks noGrp="1" noChangeAspect="1"/>
          </p:cNvGraphicFramePr>
          <p:nvPr>
            <p:ph type="tbl" sz="quarter" idx="22"/>
            <p:extLst>
              <p:ext uri="{D42A27DB-BD31-4B8C-83A1-F6EECF244321}">
                <p14:modId xmlns:p14="http://schemas.microsoft.com/office/powerpoint/2010/main" val="1034337218"/>
              </p:ext>
            </p:extLst>
          </p:nvPr>
        </p:nvGraphicFramePr>
        <p:xfrm>
          <a:off x="7412402" y="3816187"/>
          <a:ext cx="3187440" cy="431640"/>
        </p:xfrm>
        <a:graphic>
          <a:graphicData uri="http://schemas.openxmlformats.org/presentationml/2006/ole">
            <mc:AlternateContent xmlns:mc="http://schemas.openxmlformats.org/markup-compatibility/2006">
              <mc:Choice xmlns:v="urn:schemas-microsoft-com:vml" Requires="v">
                <p:oleObj spid="_x0000_s12514" name="Equation" r:id="rId8" imgW="3187440" imgH="431640" progId="Equation.DSMT4">
                  <p:embed/>
                </p:oleObj>
              </mc:Choice>
              <mc:Fallback>
                <p:oleObj name="Equation" r:id="rId8" imgW="3187440" imgH="431640" progId="Equation.DSMT4">
                  <p:embed/>
                  <p:pic>
                    <p:nvPicPr>
                      <p:cNvPr id="23" name="Table Placeholder 21">
                        <a:extLst>
                          <a:ext uri="{FF2B5EF4-FFF2-40B4-BE49-F238E27FC236}">
                            <a16:creationId xmlns:a16="http://schemas.microsoft.com/office/drawing/2014/main" id="{09643C30-F9C8-4C30-9293-6B7E1B5BD69A}"/>
                          </a:ext>
                        </a:extLst>
                      </p:cNvPr>
                      <p:cNvPicPr/>
                      <p:nvPr/>
                    </p:nvPicPr>
                    <p:blipFill>
                      <a:blip r:embed="rId9"/>
                      <a:stretch>
                        <a:fillRect/>
                      </a:stretch>
                    </p:blipFill>
                    <p:spPr>
                      <a:xfrm>
                        <a:off x="7412402" y="3816187"/>
                        <a:ext cx="3187440" cy="431640"/>
                      </a:xfrm>
                      <a:prstGeom prst="rect">
                        <a:avLst/>
                      </a:prstGeom>
                    </p:spPr>
                  </p:pic>
                </p:oleObj>
              </mc:Fallback>
            </mc:AlternateContent>
          </a:graphicData>
        </a:graphic>
      </p:graphicFrame>
      <p:graphicFrame>
        <p:nvGraphicFramePr>
          <p:cNvPr id="26" name="Object 8" descr="An equation reads, 7.3 c times i equals P_s plus or minus Z square root of (P_u (1 minus P_u) over N).">
            <a:extLst>
              <a:ext uri="{FF2B5EF4-FFF2-40B4-BE49-F238E27FC236}">
                <a16:creationId xmlns:a16="http://schemas.microsoft.com/office/drawing/2014/main" id="{8F0685E2-9E16-4AA1-9D56-84EF7486ED45}"/>
              </a:ext>
            </a:extLst>
          </p:cNvPr>
          <p:cNvGraphicFramePr>
            <a:graphicFrameLocks noGrp="1" noChangeAspect="1"/>
          </p:cNvGraphicFramePr>
          <p:nvPr>
            <p:ph type="tbl" sz="quarter" idx="23"/>
            <p:extLst>
              <p:ext uri="{D42A27DB-BD31-4B8C-83A1-F6EECF244321}">
                <p14:modId xmlns:p14="http://schemas.microsoft.com/office/powerpoint/2010/main" val="198844238"/>
              </p:ext>
            </p:extLst>
          </p:nvPr>
        </p:nvGraphicFramePr>
        <p:xfrm>
          <a:off x="7412402" y="4286815"/>
          <a:ext cx="3238200" cy="838080"/>
        </p:xfrm>
        <a:graphic>
          <a:graphicData uri="http://schemas.openxmlformats.org/presentationml/2006/ole">
            <mc:AlternateContent xmlns:mc="http://schemas.openxmlformats.org/markup-compatibility/2006">
              <mc:Choice xmlns:v="urn:schemas-microsoft-com:vml" Requires="v">
                <p:oleObj spid="_x0000_s12515" name="Equation" r:id="rId10" imgW="3238200" imgH="838080" progId="Equation.DSMT4">
                  <p:embed/>
                </p:oleObj>
              </mc:Choice>
              <mc:Fallback>
                <p:oleObj name="Equation" r:id="rId10" imgW="3238200" imgH="838080" progId="Equation.DSMT4">
                  <p:embed/>
                  <p:pic>
                    <p:nvPicPr>
                      <p:cNvPr id="25" name="Table Placeholder 21">
                        <a:extLst>
                          <a:ext uri="{FF2B5EF4-FFF2-40B4-BE49-F238E27FC236}">
                            <a16:creationId xmlns:a16="http://schemas.microsoft.com/office/drawing/2014/main" id="{9CA0DE32-E295-46B4-9166-502DF0F27239}"/>
                          </a:ext>
                        </a:extLst>
                      </p:cNvPr>
                      <p:cNvPicPr/>
                      <p:nvPr/>
                    </p:nvPicPr>
                    <p:blipFill>
                      <a:blip r:embed="rId11"/>
                      <a:stretch>
                        <a:fillRect/>
                      </a:stretch>
                    </p:blipFill>
                    <p:spPr>
                      <a:xfrm>
                        <a:off x="7412402" y="4286815"/>
                        <a:ext cx="3238200" cy="838080"/>
                      </a:xfrm>
                      <a:prstGeom prst="rect">
                        <a:avLst/>
                      </a:prstGeom>
                    </p:spPr>
                  </p:pic>
                </p:oleObj>
              </mc:Fallback>
            </mc:AlternateContent>
          </a:graphicData>
        </a:graphic>
      </p:graphicFrame>
    </p:spTree>
    <p:extLst>
      <p:ext uri="{BB962C8B-B14F-4D97-AF65-F5344CB8AC3E}">
        <p14:creationId xmlns:p14="http://schemas.microsoft.com/office/powerpoint/2010/main" val="158241614"/>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Accessible_PPT_Cengage.potx" id="{8657E95E-D601-4622-93AD-E122BF442589}" vid="{BBF71559-ED4F-42B5-98FD-480A317797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cc1e726a-7c3b-4654-9122-87de3e28a51c">
      <UserInfo>
        <DisplayName/>
        <AccountId xsi:nil="true"/>
        <AccountType/>
      </UserInfo>
    </SharedWithUsers>
    <SP_x0020_Production xmlns="c8ecdccd-e3b0-4392-94c4-49d90f16d1d5">false</SP_x0020_Production>
    <SP_x0020_Content_x0020_Authoring_x002f_Dev xmlns="c8ecdccd-e3b0-4392-94c4-49d90f16d1d5">false</SP_x0020_Content_x0020_Authoring_x002f_Dev>
    <Topic xmlns="c8ecdccd-e3b0-4392-94c4-49d90f16d1d5" xsi:nil="true"/>
    <Copy xmlns="c8ecdccd-e3b0-4392-94c4-49d90f16d1d5">false</Copy>
    <MasterLocation_x0028_ifCopy_x003d_Yes_x0029_ xmlns="c8ecdccd-e3b0-4392-94c4-49d90f16d1d5">n/a</MasterLocation_x0028_ifCopy_x003d_Yes_x0029_>
    <SP_x0020_E2E xmlns="c8ecdccd-e3b0-4392-94c4-49d90f16d1d5">false</SP_x0020_E2E>
    <SP_x0020_Reprints xmlns="c8ecdccd-e3b0-4392-94c4-49d90f16d1d5">false</SP_x0020_Reprints>
    <Owner xmlns="c8ecdccd-e3b0-4392-94c4-49d90f16d1d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5A683995A7B1D46BAE4BA042997DC16" ma:contentTypeVersion="17" ma:contentTypeDescription="Create a new document." ma:contentTypeScope="" ma:versionID="1509112acb85345c498d35619a469977">
  <xsd:schema xmlns:xsd="http://www.w3.org/2001/XMLSchema" xmlns:xs="http://www.w3.org/2001/XMLSchema" xmlns:p="http://schemas.microsoft.com/office/2006/metadata/properties" xmlns:ns2="c8ecdccd-e3b0-4392-94c4-49d90f16d1d5" xmlns:ns3="cc1e726a-7c3b-4654-9122-87de3e28a51c" targetNamespace="http://schemas.microsoft.com/office/2006/metadata/properties" ma:root="true" ma:fieldsID="31d0bfd67836266bd688e01f3e4ede36" ns2:_="" ns3:_="">
    <xsd:import namespace="c8ecdccd-e3b0-4392-94c4-49d90f16d1d5"/>
    <xsd:import namespace="cc1e726a-7c3b-4654-9122-87de3e28a51c"/>
    <xsd:element name="properties">
      <xsd:complexType>
        <xsd:sequence>
          <xsd:element name="documentManagement">
            <xsd:complexType>
              <xsd:all>
                <xsd:element ref="ns2:MediaServiceMetadata" minOccurs="0"/>
                <xsd:element ref="ns2:MediaServiceFastMetadata" minOccurs="0"/>
                <xsd:element ref="ns2:MediaServiceAutoTags" minOccurs="0"/>
                <xsd:element ref="ns2:SP_x0020_Production" minOccurs="0"/>
                <xsd:element ref="ns2:SP_x0020_Content_x0020_Authoring_x002f_Dev" minOccurs="0"/>
                <xsd:element ref="ns2:SP_x0020_Reprints" minOccurs="0"/>
                <xsd:element ref="ns2:SP_x0020_E2E" minOccurs="0"/>
                <xsd:element ref="ns2:Topic" minOccurs="0"/>
                <xsd:element ref="ns3:SharedWithUsers" minOccurs="0"/>
                <xsd:element ref="ns3:SharedWithDetails" minOccurs="0"/>
                <xsd:element ref="ns2:MediaServiceAutoKeyPoints" minOccurs="0"/>
                <xsd:element ref="ns2:MediaServiceKeyPoints" minOccurs="0"/>
                <xsd:element ref="ns2:MediaServiceDateTaken" minOccurs="0"/>
                <xsd:element ref="ns2:Owner" minOccurs="0"/>
                <xsd:element ref="ns2:Copy" minOccurs="0"/>
                <xsd:element ref="ns2:MasterLocation_x0028_ifCopy_x003d_Yes_x0029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ecdccd-e3b0-4392-94c4-49d90f16d1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SP_x0020_Production" ma:index="11" nillable="true" ma:displayName="SP Production" ma:default="0" ma:internalName="SP_x0020_Production">
      <xsd:simpleType>
        <xsd:restriction base="dms:Boolean"/>
      </xsd:simpleType>
    </xsd:element>
    <xsd:element name="SP_x0020_Content_x0020_Authoring_x002f_Dev" ma:index="12" nillable="true" ma:displayName="SP Content Authoring/Dev" ma:default="0" ma:internalName="SP_x0020_Content_x0020_Authoring_x002f_Dev">
      <xsd:simpleType>
        <xsd:restriction base="dms:Boolean"/>
      </xsd:simpleType>
    </xsd:element>
    <xsd:element name="SP_x0020_Reprints" ma:index="13" nillable="true" ma:displayName="SP Reprints" ma:default="0" ma:internalName="SP_x0020_Reprints">
      <xsd:simpleType>
        <xsd:restriction base="dms:Boolean"/>
      </xsd:simpleType>
    </xsd:element>
    <xsd:element name="SP_x0020_E2E" ma:index="14" nillable="true" ma:displayName="SP E2E" ma:default="0" ma:internalName="SP_x0020_E2E">
      <xsd:simpleType>
        <xsd:restriction base="dms:Boolean"/>
      </xsd:simpleType>
    </xsd:element>
    <xsd:element name="Topic" ma:index="15" nillable="true" ma:displayName="Topic" ma:format="Dropdown" ma:internalName="Topic">
      <xsd:simpleType>
        <xsd:restriction base="dms:Choice">
          <xsd:enumeration value="Accessibility"/>
          <xsd:enumeration value="Archiving"/>
          <xsd:enumeration value="CenDoc"/>
          <xsd:enumeration value="Files to Printer"/>
          <xsd:enumeration value="Invoicing"/>
          <xsd:enumeration value="Partner Programs"/>
          <xsd:enumeration value="Project Management"/>
          <xsd:enumeration value="Other"/>
          <xsd:enumeration value="Unassigned"/>
          <xsd:enumeration value="Source Document Only"/>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DateTaken" ma:index="20" nillable="true" ma:displayName="MediaServiceDateTaken" ma:hidden="true" ma:internalName="MediaServiceDateTaken" ma:readOnly="true">
      <xsd:simpleType>
        <xsd:restriction base="dms:Text"/>
      </xsd:simpleType>
    </xsd:element>
    <xsd:element name="Owner" ma:index="21" nillable="true" ma:displayName="Owner" ma:format="Dropdown" ma:internalName="Owner">
      <xsd:simpleType>
        <xsd:restriction base="dms:Choice">
          <xsd:enumeration value="Content Creation"/>
          <xsd:enumeration value="Creative Studio"/>
          <xsd:enumeration value="Digital Production"/>
          <xsd:enumeration value="Finance"/>
          <xsd:enumeration value="Strategic Sourcing"/>
        </xsd:restriction>
      </xsd:simpleType>
    </xsd:element>
    <xsd:element name="Copy" ma:index="22" nillable="true" ma:displayName="Copy " ma:default="0" ma:description="This is a VIP copy of a master document that is posted/available internally" ma:format="Dropdown" ma:internalName="Copy">
      <xsd:simpleType>
        <xsd:restriction base="dms:Boolean"/>
      </xsd:simpleType>
    </xsd:element>
    <xsd:element name="MasterLocation_x0028_ifCopy_x003d_Yes_x0029_" ma:index="23" nillable="true" ma:displayName="Master Location (if Copy = Yes)" ma:default="n/a" ma:description="Site/document library where master version is maintained" ma:format="Dropdown" ma:internalName="MasterLocation_x0028_ifCopy_x003d_Yes_x0029_">
      <xsd:simpleType>
        <xsd:restriction base="dms:Choice">
          <xsd:enumeration value="Catalyst / Finance"/>
          <xsd:enumeration value="Content Creation"/>
          <xsd:enumeration value="GPMOT"/>
          <xsd:enumeration value="Strategic Sourcing"/>
          <xsd:enumeration value="n/a"/>
        </xsd:restriction>
      </xsd:simpleType>
    </xsd:element>
  </xsd:schema>
  <xsd:schema xmlns:xsd="http://www.w3.org/2001/XMLSchema" xmlns:xs="http://www.w3.org/2001/XMLSchema" xmlns:dms="http://schemas.microsoft.com/office/2006/documentManagement/types" xmlns:pc="http://schemas.microsoft.com/office/infopath/2007/PartnerControls" targetNamespace="cc1e726a-7c3b-4654-9122-87de3e28a51c"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9BA192-EF86-48DF-982C-2C526A268392}">
  <ds:schemaRefs>
    <ds:schemaRef ds:uri="http://purl.org/dc/terms/"/>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 ds:uri="http://purl.org/dc/elements/1.1/"/>
    <ds:schemaRef ds:uri="http://schemas.microsoft.com/office/2006/documentManagement/types"/>
    <ds:schemaRef ds:uri="c8ecdccd-e3b0-4392-94c4-49d90f16d1d5"/>
    <ds:schemaRef ds:uri="cc1e726a-7c3b-4654-9122-87de3e28a51c"/>
    <ds:schemaRef ds:uri="http://purl.org/dc/dcmitype/"/>
  </ds:schemaRefs>
</ds:datastoreItem>
</file>

<file path=customXml/itemProps2.xml><?xml version="1.0" encoding="utf-8"?>
<ds:datastoreItem xmlns:ds="http://schemas.openxmlformats.org/officeDocument/2006/customXml" ds:itemID="{A3A390ED-B1FF-457F-A10E-E676158D20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ecdccd-e3b0-4392-94c4-49d90f16d1d5"/>
    <ds:schemaRef ds:uri="cc1e726a-7c3b-4654-9122-87de3e28a5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32CFAA7-E308-4DCB-89CD-C84C20E902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Accessible_PPT_Template_Cengage</Template>
  <TotalTime>634</TotalTime>
  <Words>2146</Words>
  <Application>Microsoft Office PowerPoint</Application>
  <PresentationFormat>Widescreen</PresentationFormat>
  <Paragraphs>270</Paragraphs>
  <Slides>35</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44" baseType="lpstr">
      <vt:lpstr>Arial</vt:lpstr>
      <vt:lpstr>Arial</vt:lpstr>
      <vt:lpstr>Calibri</vt:lpstr>
      <vt:lpstr>Helvetica</vt:lpstr>
      <vt:lpstr>Open Sans</vt:lpstr>
      <vt:lpstr>Summer Font</vt:lpstr>
      <vt:lpstr>Times New Roman</vt:lpstr>
      <vt:lpstr>Office Theme</vt:lpstr>
      <vt:lpstr>Equation</vt:lpstr>
      <vt:lpstr>Statistics: A Tool For Social Research</vt:lpstr>
      <vt:lpstr>Estimation Procedures</vt:lpstr>
      <vt:lpstr>Learning Objectives</vt:lpstr>
      <vt:lpstr>Chapter Outline</vt:lpstr>
      <vt:lpstr>In This Presentation</vt:lpstr>
      <vt:lpstr>Basic Logic </vt:lpstr>
      <vt:lpstr>Two Estimation Procedures (1 of 2)</vt:lpstr>
      <vt:lpstr>Two Estimation Procedures (2 of 2)</vt:lpstr>
      <vt:lpstr>Bias and Efficiency</vt:lpstr>
      <vt:lpstr>Interval Estimation Procedures (1 of 20)</vt:lpstr>
      <vt:lpstr>Interval Estimation Procedures (2 of 20)</vt:lpstr>
      <vt:lpstr>Interval Estimation Procedures (3 of 20)</vt:lpstr>
      <vt:lpstr>Interval Estimation Procedures (4 of 20) </vt:lpstr>
      <vt:lpstr>Interval Estimation Procedures (5 of 20)</vt:lpstr>
      <vt:lpstr>Interval Estimation Procedures (6 of 20)</vt:lpstr>
      <vt:lpstr>Interval Estimation Procedures (7 of 20)</vt:lpstr>
      <vt:lpstr>Interval Estimation Procedures (8 of 20)</vt:lpstr>
      <vt:lpstr>Interval Estimation Procedures (9 of 20)</vt:lpstr>
      <vt:lpstr>Interval Estimation Procedures (10 of 20)</vt:lpstr>
      <vt:lpstr>Interval Estimation Procedures (11 of 20)</vt:lpstr>
      <vt:lpstr>Interval Estimation Procedures (12 of 20)</vt:lpstr>
      <vt:lpstr>Interval Estimation Procedures (13 of 20)</vt:lpstr>
      <vt:lpstr>Interval Estimation Procedures (14 of 20)</vt:lpstr>
      <vt:lpstr>Interval Estimation Procedures (15 of 20)</vt:lpstr>
      <vt:lpstr>Interval Estimation Procedures (16 of 20)</vt:lpstr>
      <vt:lpstr>Interval Estimation Procedures (17 of 20)</vt:lpstr>
      <vt:lpstr>Interval Estimation Procedures (18 of 20)</vt:lpstr>
      <vt:lpstr>Interval Estimation Procedures (19 of 20)</vt:lpstr>
      <vt:lpstr>Interval Estimation Procedures (20 of 20)</vt:lpstr>
      <vt:lpstr>Interpretations (1 of 2)</vt:lpstr>
      <vt:lpstr>Interpretations (2 of 2)</vt:lpstr>
      <vt:lpstr>Width of Interval Estimates (1 of 2)</vt:lpstr>
      <vt:lpstr>Width of Interval Estimates (2 of 2)</vt:lpstr>
      <vt:lpstr>Interpreting Statistics: Predicting Election Outcomes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Kimberley Grove</dc:creator>
  <cp:lastModifiedBy>Pete, Elizabeth</cp:lastModifiedBy>
  <cp:revision>109</cp:revision>
  <cp:lastPrinted>2016-10-03T15:29:39Z</cp:lastPrinted>
  <dcterms:created xsi:type="dcterms:W3CDTF">2019-11-14T21:20:16Z</dcterms:created>
  <dcterms:modified xsi:type="dcterms:W3CDTF">2021-01-20T17:18:16Z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0x01010025A683995A7B1D46BAE4BA042997DC16</vt:lpwstr>
  </property>
  <property fmtid="{D5CDD505-2E9C-101B-9397-08002B2CF9AE}" pid="3" name="Order">
    <vt:r8>112600</vt:r8>
  </property>
  <property fmtid="{D5CDD505-2E9C-101B-9397-08002B2CF9AE}" pid="4" name="Category">
    <vt:lpwstr>Accessibility</vt:lpwstr>
  </property>
  <property fmtid="{D5CDD505-2E9C-101B-9397-08002B2CF9AE}" pid="5" name="xd_Signature">
    <vt:bool>false</vt:bool>
  </property>
  <property fmtid="{D5CDD505-2E9C-101B-9397-08002B2CF9AE}" pid="6" name="xd_ProgID">
    <vt:lpwstr/>
  </property>
  <property fmtid="{D5CDD505-2E9C-101B-9397-08002B2CF9AE}" pid="7" name="Document Type">
    <vt:lpwstr>Template</vt:lpwstr>
  </property>
  <property fmtid="{D5CDD505-2E9C-101B-9397-08002B2CF9AE}" pid="8" name="Audience">
    <vt:lpwstr>Content Developer</vt:lpwstr>
  </property>
  <property fmtid="{D5CDD505-2E9C-101B-9397-08002B2CF9AE}" pid="9" name="Department">
    <vt:lpwstr>GPM Training</vt:lpwstr>
  </property>
  <property fmtid="{D5CDD505-2E9C-101B-9397-08002B2CF9AE}" pid="10" name="ComplianceAssetId">
    <vt:lpwstr/>
  </property>
  <property fmtid="{D5CDD505-2E9C-101B-9397-08002B2CF9AE}" pid="11" name="TemplateUrl">
    <vt:lpwstr/>
  </property>
  <property fmtid="{D5CDD505-2E9C-101B-9397-08002B2CF9AE}" pid="12" name="_SourceUrl">
    <vt:lpwstr/>
  </property>
  <property fmtid="{D5CDD505-2E9C-101B-9397-08002B2CF9AE}" pid="13" name="_SharedFileIndex">
    <vt:lpwstr/>
  </property>
</Properties>
</file>